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4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85" r:id="rId25"/>
    <p:sldId id="277" r:id="rId26"/>
    <p:sldId id="278" r:id="rId27"/>
    <p:sldId id="279" r:id="rId28"/>
    <p:sldId id="280" r:id="rId29"/>
    <p:sldId id="281" r:id="rId30"/>
    <p:sldId id="282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475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31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22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59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5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80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81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83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71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66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535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34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2ED86-0AFC-4403-80DA-14188E39C98F}" type="datetimeFigureOut">
              <a:rPr lang="en-US" smtClean="0"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C7B99-CDEE-4CF8-BD63-EBD3A8C62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83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ihane.wordpress.com/2007/01/30/ims-learning-design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kdokosart.blogspot.com/2008/06/elements-of-language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ranslationdirectory.com/articles/article2147.php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ownes.ca/presentation/23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nversations.marketing-partners.com/tag/george-lakoff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jdesign.org/ojs/index.php/IJDesign/article/view/276/27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idjelirium.wordpress.com/2011/02/19/abstraction-by-shintaro-kago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slant.com/ny/articles/show/15496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brianclegg.blogspot.com/2010/02/maths-is-so-abitrary.htm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patentsonline.com/6604094.html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obblogva.wordpress.com/2009/06/05/technology-for-language-learning-mini-workshop/" TargetMode="Externa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robertdaylin.wordpress.com/2008/10/23/ive-fallen-and-i-cant-get-up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tomble/syntax-diagram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balt.chem.ucalgary.ca/ziegler/educmat/chm386/rudiment/mathbas/probab.ht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arkbland.com/process.html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torshearer.net/Bible%20Studies/Calvinism%20studies/twoteleologies.html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gia3e.wordpress.com/2007/12/21/whats-my-scene-user-roles-and-needs-in-social-computing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qualitative-research.net/index.php/fqs/article/view/124/261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eds.ac.uk/educol/documents/00001840.htm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lib.umn.edu/levin031/transportationist/2011/08/a-portfolio-theory-of-route-ch.html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castle.edu.au/staff/teaching-in-the-online-environment/starting/course-design/course-design-models.html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oc.ic.ac.uk/~nd/surprise_96/journal/vol4/cs11/report.html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gas-times.com/litf/wikis/connectivism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ers.totalise.co.uk/~kbroom/Lectures/gibson.htm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sers.totalise.co.uk/~kbroom/Lectures/autism_files/frame.htm" TargetMode="Externa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machineslikeus.com/the-constructive-aspect-of-visual-perception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.com/nri/journal/v6/n1/fig_tab/nri1745_F1.html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dogonablog.wordpress.com/2007/08/05/this-is-what-im-not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Limits of Learning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Stephen Downes</a:t>
            </a:r>
          </a:p>
          <a:p>
            <a:r>
              <a:rPr lang="en-US" dirty="0" smtClean="0"/>
              <a:t>February 22,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919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What is Learning Design?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Learning design - topic - types of LD</a:t>
            </a:r>
          </a:p>
          <a:p>
            <a:endParaRPr lang="en-US" dirty="0" smtClean="0"/>
          </a:p>
          <a:p>
            <a:r>
              <a:rPr lang="en-US" dirty="0" smtClean="0"/>
              <a:t>The concept of patterns (designs / models / rules / principles) in general: an abstract representation of something concrete.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70" y="381000"/>
            <a:ext cx="3200400" cy="200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70" y="2743200"/>
            <a:ext cx="3281922" cy="1849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459299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 smtClean="0"/>
              <a:t>Images: </a:t>
            </a:r>
            <a:r>
              <a:rPr lang="en-US" sz="900" dirty="0" smtClean="0">
                <a:hlinkClick r:id="rId4"/>
              </a:rPr>
              <a:t>http://tihane.wordpress.com/2007/01/30/ims-learning-design/</a:t>
            </a:r>
            <a:r>
              <a:rPr lang="en-US" sz="1050" dirty="0" smtClean="0"/>
              <a:t> 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437161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Creating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Were thought to be created by extrapolation or generalization (1,2,3, ... infinity) </a:t>
            </a:r>
          </a:p>
          <a:p>
            <a:r>
              <a:rPr lang="en-US" dirty="0" smtClean="0"/>
              <a:t>But are in fact created through a process of subtraction. "An </a:t>
            </a:r>
            <a:r>
              <a:rPr lang="en-US" u="sng" dirty="0" smtClean="0">
                <a:solidFill>
                  <a:srgbClr val="C00000"/>
                </a:solidFill>
              </a:rPr>
              <a:t>X</a:t>
            </a:r>
            <a:r>
              <a:rPr lang="en-US" dirty="0" smtClean="0"/>
              <a:t> is </a:t>
            </a:r>
            <a:r>
              <a:rPr lang="en-US" u="sng" dirty="0" smtClean="0">
                <a:solidFill>
                  <a:srgbClr val="C00000"/>
                </a:solidFill>
              </a:rPr>
              <a:t>Y</a:t>
            </a:r>
            <a:r>
              <a:rPr lang="en-US" dirty="0" smtClean="0"/>
              <a:t>".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All language abstracts in this way.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642104"/>
            <a:ext cx="812800" cy="666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49700"/>
            <a:ext cx="727927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952" y="3054350"/>
            <a:ext cx="727927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838200"/>
            <a:ext cx="787400" cy="645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1600200" y="4495800"/>
            <a:ext cx="76200" cy="14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981200" y="3651250"/>
            <a:ext cx="76200" cy="234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362200" y="2667000"/>
            <a:ext cx="762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514600" y="2209800"/>
            <a:ext cx="66279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628900" y="1676400"/>
            <a:ext cx="381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68643" y="4380494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This crow is black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8200" y="368809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This crow is black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05252" y="2776151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This crow is black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2667000" y="1483868"/>
            <a:ext cx="0" cy="1163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664043" y="57659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All crows are black</a:t>
            </a:r>
            <a:endParaRPr lang="en-US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528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Elements of a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/>
          <a:lstStyle/>
          <a:p>
            <a:r>
              <a:rPr lang="en-US" dirty="0" smtClean="0"/>
              <a:t>The elements of a language are whatever is left over after the subtraction </a:t>
            </a:r>
          </a:p>
          <a:p>
            <a:r>
              <a:rPr lang="en-US" dirty="0" smtClean="0"/>
              <a:t>The grammar or syntax of the language is the set of rules for manipulating those elements.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2514600" cy="206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23900" y="4648200"/>
            <a:ext cx="2590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/>
              <a:t>Image: </a:t>
            </a:r>
            <a:r>
              <a:rPr lang="en-US" sz="700" dirty="0" smtClean="0">
                <a:hlinkClick r:id="rId3"/>
              </a:rPr>
              <a:t>http://kdokosart.blogspot.com/2008/06/elements-of-language.html</a:t>
            </a:r>
            <a:r>
              <a:rPr lang="en-US" sz="700" dirty="0" smtClean="0"/>
              <a:t> </a:t>
            </a:r>
            <a:endParaRPr lang="en-US" sz="7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611723"/>
            <a:ext cx="2476500" cy="128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745524" y="1981200"/>
            <a:ext cx="25146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/>
              <a:t>Image: </a:t>
            </a:r>
            <a:r>
              <a:rPr lang="en-US" sz="600" dirty="0" smtClean="0">
                <a:hlinkClick r:id="rId5"/>
              </a:rPr>
              <a:t>http://www.translationdirectory.com/articles/article2147.php</a:t>
            </a:r>
            <a:r>
              <a:rPr lang="en-US" sz="600" dirty="0" smtClean="0"/>
              <a:t> 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905479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Purpose of a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Purposes of a language:</a:t>
            </a:r>
          </a:p>
          <a:p>
            <a:pPr lvl="1"/>
            <a:r>
              <a:rPr lang="en-US" dirty="0" smtClean="0"/>
              <a:t> to describe / communicate</a:t>
            </a:r>
          </a:p>
          <a:p>
            <a:pPr lvl="1"/>
            <a:r>
              <a:rPr lang="en-US" dirty="0" smtClean="0"/>
              <a:t> to explain</a:t>
            </a:r>
          </a:p>
          <a:p>
            <a:pPr lvl="1"/>
            <a:r>
              <a:rPr lang="en-US" dirty="0" smtClean="0"/>
              <a:t> to reason</a:t>
            </a:r>
          </a:p>
          <a:p>
            <a:pPr lvl="1"/>
            <a:r>
              <a:rPr lang="en-US" dirty="0" smtClean="0"/>
              <a:t> to define</a:t>
            </a:r>
          </a:p>
          <a:p>
            <a:r>
              <a:rPr lang="en-US" dirty="0" smtClean="0"/>
              <a:t>All languages perform all of these functions (and more!)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38400"/>
            <a:ext cx="3481387" cy="232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2938463" cy="224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2168" y="4761544"/>
            <a:ext cx="26100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/>
              <a:t>Speaking in </a:t>
            </a:r>
            <a:r>
              <a:rPr lang="en-US" sz="1100" dirty="0" err="1" smtClean="0"/>
              <a:t>LOLcats</a:t>
            </a:r>
            <a:endParaRPr lang="en-US" sz="1100" dirty="0" smtClean="0"/>
          </a:p>
          <a:p>
            <a:r>
              <a:rPr lang="en-US" sz="1100" dirty="0" smtClean="0">
                <a:hlinkClick r:id="rId4"/>
              </a:rPr>
              <a:t>http://www.downes.ca/presentation/233</a:t>
            </a:r>
            <a:r>
              <a:rPr lang="en-US" sz="1100" dirty="0" smtClean="0"/>
              <a:t>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93305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You can't create a language and say 'this is just to communicate'; the very act of creating a language invokes all four elements</a:t>
            </a:r>
          </a:p>
          <a:p>
            <a:r>
              <a:rPr lang="en-US" dirty="0" smtClean="0"/>
              <a:t>George </a:t>
            </a:r>
            <a:r>
              <a:rPr lang="en-US" dirty="0" err="1" smtClean="0"/>
              <a:t>Lakoff</a:t>
            </a:r>
            <a:r>
              <a:rPr lang="en-US" dirty="0" smtClean="0"/>
              <a:t>: 'Frame'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3028186" cy="293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13993" y="3290501"/>
            <a:ext cx="251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/>
              <a:t>Image: </a:t>
            </a:r>
            <a:r>
              <a:rPr lang="en-US" sz="900" dirty="0" smtClean="0">
                <a:hlinkClick r:id="rId3"/>
              </a:rPr>
              <a:t>http://conversations.marketing-partners.com/tag/george-lakoff/</a:t>
            </a:r>
            <a:r>
              <a:rPr lang="en-US" sz="900" dirty="0" smtClean="0"/>
              <a:t> 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34992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Learning Design as a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/>
          <a:lstStyle/>
          <a:p>
            <a:r>
              <a:rPr lang="en-US" dirty="0" smtClean="0"/>
              <a:t>Also, you can't talk about LD by talking as though the language isn't there</a:t>
            </a:r>
          </a:p>
          <a:p>
            <a:r>
              <a:rPr lang="en-US" dirty="0" smtClean="0"/>
              <a:t>LD </a:t>
            </a:r>
            <a:r>
              <a:rPr lang="en-US" i="1" dirty="0" smtClean="0">
                <a:solidFill>
                  <a:srgbClr val="C00000"/>
                </a:solidFill>
              </a:rPr>
              <a:t>is</a:t>
            </a:r>
            <a:r>
              <a:rPr lang="en-US" dirty="0" smtClean="0"/>
              <a:t> the language</a:t>
            </a:r>
          </a:p>
          <a:p>
            <a:r>
              <a:rPr lang="en-US" dirty="0" smtClean="0"/>
              <a:t>Various pseudo-languages:</a:t>
            </a:r>
          </a:p>
          <a:p>
            <a:pPr lvl="1"/>
            <a:r>
              <a:rPr lang="en-US" dirty="0" smtClean="0"/>
              <a:t>Pseudo-code</a:t>
            </a:r>
          </a:p>
          <a:p>
            <a:pPr lvl="1"/>
            <a:r>
              <a:rPr lang="en-US" dirty="0" err="1" smtClean="0"/>
              <a:t>Globish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3124200" cy="2307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3400" y="2895600"/>
            <a:ext cx="27432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Image: </a:t>
            </a:r>
            <a:r>
              <a:rPr lang="en-US" sz="1050" dirty="0" smtClean="0">
                <a:hlinkClick r:id="rId3"/>
              </a:rPr>
              <a:t>http://www.ijdesign.org/ojs/index.php/IJDesign/article/view/276/273</a:t>
            </a:r>
            <a:r>
              <a:rPr lang="en-US" sz="1050" dirty="0" smtClean="0"/>
              <a:t>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783646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Levels of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/>
          <a:lstStyle/>
          <a:p>
            <a:r>
              <a:rPr lang="en-US" dirty="0" smtClean="0"/>
              <a:t>Languages are more or less abstract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greater or smaller set of elements</a:t>
            </a:r>
          </a:p>
          <a:p>
            <a:pPr lvl="1"/>
            <a:r>
              <a:rPr lang="en-US" dirty="0" smtClean="0"/>
              <a:t>Greater or smaller set of rules / rule-base</a:t>
            </a:r>
          </a:p>
          <a:p>
            <a:pPr lvl="1"/>
            <a:r>
              <a:rPr lang="en-US" dirty="0" smtClean="0"/>
              <a:t>Greater or Smaller expressivity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2530633" cy="395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" y="4724400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Image: </a:t>
            </a:r>
            <a:r>
              <a:rPr lang="en-US" sz="800" dirty="0" smtClean="0">
                <a:hlinkClick r:id="rId3"/>
              </a:rPr>
              <a:t>http://didjelirium.wordpress.com/2011/02/19/abstraction-by-shintaro-kago/</a:t>
            </a:r>
            <a:r>
              <a:rPr lang="en-US" sz="800" dirty="0" smtClean="0"/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270105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Formalism &amp; Pure Abstraction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 science, there is a methodological principle to prefer pure abstraction - fewer elements, fewer principles:</a:t>
            </a:r>
          </a:p>
          <a:p>
            <a:pPr lvl="1"/>
            <a:r>
              <a:rPr lang="en-US" dirty="0" smtClean="0"/>
              <a:t>numbers - math - counting</a:t>
            </a:r>
          </a:p>
          <a:p>
            <a:pPr lvl="1"/>
            <a:r>
              <a:rPr lang="en-US" dirty="0" smtClean="0"/>
              <a:t>properties - sets - grouping</a:t>
            </a:r>
          </a:p>
          <a:p>
            <a:pPr lvl="1"/>
            <a:r>
              <a:rPr lang="en-US" dirty="0" smtClean="0"/>
              <a:t>computability - </a:t>
            </a:r>
            <a:r>
              <a:rPr lang="en-US" dirty="0" err="1" smtClean="0"/>
              <a:t>boolean</a:t>
            </a:r>
            <a:r>
              <a:rPr lang="en-US" dirty="0" smtClean="0"/>
              <a:t> - inferring/moving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2956034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" y="3659833"/>
            <a:ext cx="2590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Image: </a:t>
            </a:r>
            <a:r>
              <a:rPr lang="en-US" sz="1000" dirty="0" smtClean="0">
                <a:hlinkClick r:id="rId3"/>
              </a:rPr>
              <a:t>http://www.artslant.com/ny/articles/show/15496</a:t>
            </a:r>
            <a:r>
              <a:rPr lang="en-US" sz="1000" dirty="0" smtClean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79102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The World as Mathematical 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 world is fundamentally a mathematical entity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460375"/>
            <a:ext cx="2971800" cy="422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14866" y="4688486"/>
            <a:ext cx="27432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Image: </a:t>
            </a:r>
            <a:r>
              <a:rPr lang="en-US" sz="1100" dirty="0" smtClean="0">
                <a:hlinkClick r:id="rId3"/>
              </a:rPr>
              <a:t>http://brianclegg.blogspot.com/2010/02/maths-is-so-abitrary.html</a:t>
            </a:r>
            <a:r>
              <a:rPr lang="en-US" sz="1100" dirty="0" smtClean="0"/>
              <a:t>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72540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130" y="3048000"/>
            <a:ext cx="727607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n</a:t>
            </a:r>
            <a:r>
              <a:rPr lang="en-US" sz="1800" dirty="0" smtClean="0"/>
              <a:t>atural language               process -- rules – objects                     binary code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82130" y="133727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Real world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64680" y="1080871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Pure Abstraction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62400" y="1332641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language</a:t>
            </a:r>
            <a:endParaRPr lang="en-US" dirty="0"/>
          </a:p>
        </p:txBody>
      </p:sp>
      <p:cxnSp>
        <p:nvCxnSpPr>
          <p:cNvPr id="10" name="Straight Connector 9"/>
          <p:cNvCxnSpPr>
            <a:stCxn id="6" idx="3"/>
          </p:cNvCxnSpPr>
          <p:nvPr/>
        </p:nvCxnSpPr>
        <p:spPr>
          <a:xfrm>
            <a:off x="2477530" y="1521941"/>
            <a:ext cx="14086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8" idx="3"/>
          </p:cNvCxnSpPr>
          <p:nvPr/>
        </p:nvCxnSpPr>
        <p:spPr>
          <a:xfrm flipH="1">
            <a:off x="5181600" y="1517307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743200" y="1337275"/>
            <a:ext cx="1143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rgbClr val="0070C0"/>
                </a:solidFill>
              </a:rPr>
              <a:t>interpretation</a:t>
            </a:r>
            <a:endParaRPr lang="en-US" sz="105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1332641"/>
            <a:ext cx="1143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rgbClr val="0070C0"/>
                </a:solidFill>
              </a:rPr>
              <a:t>interpretation</a:t>
            </a:r>
            <a:endParaRPr lang="en-US" sz="1050" dirty="0">
              <a:solidFill>
                <a:srgbClr val="0070C0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812800" cy="666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981200"/>
            <a:ext cx="1475899" cy="61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895600" y="2052838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This crow is black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86300" y="2071679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All crows are black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295400" y="1828800"/>
            <a:ext cx="6781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333500" y="2971800"/>
            <a:ext cx="6781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181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The Reusability Paradox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/>
          <a:lstStyle/>
          <a:p>
            <a:r>
              <a:rPr lang="en-US" dirty="0" smtClean="0"/>
              <a:t>Reusability paradox - theory &amp; practice</a:t>
            </a:r>
          </a:p>
          <a:p>
            <a:pPr lvl="1"/>
            <a:r>
              <a:rPr lang="en-US" dirty="0" smtClean="0"/>
              <a:t>can we bridge this with a language?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219200" y="3886200"/>
            <a:ext cx="6781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143000" y="40386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practise</a:t>
            </a:r>
            <a:r>
              <a:rPr lang="en-US" dirty="0" smtClean="0"/>
              <a:t> ---- interpretation ---- language ------ interpretation ---- theory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0033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Key Questions for Learning Design?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Is there a functionally useful language that describes (teaching, learning, </a:t>
            </a:r>
            <a:r>
              <a:rPr lang="en-US" dirty="0" err="1" smtClean="0"/>
              <a:t>etc</a:t>
            </a:r>
            <a:r>
              <a:rPr lang="en-US" dirty="0" smtClean="0"/>
              <a:t>)?</a:t>
            </a:r>
          </a:p>
          <a:p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3117273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" y="2590800"/>
            <a:ext cx="2590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/>
              <a:t>Image: </a:t>
            </a:r>
            <a:r>
              <a:rPr lang="en-US" sz="700" dirty="0" smtClean="0">
                <a:hlinkClick r:id="rId3"/>
              </a:rPr>
              <a:t>http://www.freepatentsonline.com/6604094.html</a:t>
            </a:r>
            <a:r>
              <a:rPr lang="en-US" sz="700" dirty="0" smtClean="0"/>
              <a:t> </a:t>
            </a:r>
            <a:endParaRPr lang="en-US" sz="700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971800"/>
            <a:ext cx="2444461" cy="183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5800" y="4876800"/>
            <a:ext cx="2819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/>
              <a:t>Image: </a:t>
            </a:r>
            <a:r>
              <a:rPr lang="en-US" sz="600" dirty="0" smtClean="0">
                <a:hlinkClick r:id="rId5"/>
              </a:rPr>
              <a:t>http://robblogva.wordpress.com/2009/06/05/technology-for-language-learning-mini-workshop/</a:t>
            </a:r>
            <a:r>
              <a:rPr lang="en-US" sz="600" dirty="0" smtClean="0"/>
              <a:t> 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4248847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The Dilemma of Learning Design?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If there is such a language, then we can use computers to teach</a:t>
            </a:r>
          </a:p>
          <a:p>
            <a:r>
              <a:rPr lang="en-US" dirty="0" smtClean="0"/>
              <a:t>If there is not, then we need teachers, but at a certain point, LDs become meaningless</a:t>
            </a:r>
          </a:p>
          <a:p>
            <a:r>
              <a:rPr lang="en-US" dirty="0" smtClean="0"/>
              <a:t>(and one wonders, </a:t>
            </a:r>
            <a:r>
              <a:rPr lang="en-US" i="1" dirty="0" smtClean="0"/>
              <a:t>what</a:t>
            </a:r>
            <a:r>
              <a:rPr lang="en-US" dirty="0" smtClean="0"/>
              <a:t> is this that teachers do?)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3048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8200" y="4724400"/>
            <a:ext cx="2286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/>
              <a:t>Image: </a:t>
            </a:r>
            <a:r>
              <a:rPr lang="en-US" sz="900" dirty="0" smtClean="0">
                <a:hlinkClick r:id="rId3"/>
              </a:rPr>
              <a:t>http://robertdaylin.wordpress.com/2008/10/23/ive-fallen-and-i-cant-get-up/</a:t>
            </a:r>
            <a:r>
              <a:rPr lang="en-US" sz="900" dirty="0" smtClean="0"/>
              <a:t> 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445526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Analyzing a Learning Design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/>
          <a:lstStyle/>
          <a:p>
            <a:r>
              <a:rPr lang="en-US" dirty="0" smtClean="0"/>
              <a:t>What are the elements and syntax of that language?</a:t>
            </a:r>
          </a:p>
          <a:p>
            <a:r>
              <a:rPr lang="en-US" dirty="0" smtClean="0"/>
              <a:t>What will ground or give meaning to those elements (i.e., what is the interpretation)?</a:t>
            </a:r>
            <a:endParaRPr 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2918705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5778" y="4876800"/>
            <a:ext cx="238558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/>
              <a:t>Image: </a:t>
            </a:r>
            <a:r>
              <a:rPr lang="en-US" sz="800" dirty="0" smtClean="0">
                <a:hlinkClick r:id="rId3"/>
              </a:rPr>
              <a:t>https://github.com/atomble/syntax-diagram</a:t>
            </a:r>
            <a:r>
              <a:rPr lang="en-US" sz="800" dirty="0" smtClean="0"/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27531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Primitives &amp; Their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876800" cy="4525963"/>
          </a:xfrm>
        </p:spPr>
        <p:txBody>
          <a:bodyPr/>
          <a:lstStyle/>
          <a:p>
            <a:r>
              <a:rPr lang="en-US" dirty="0" smtClean="0"/>
              <a:t>If </a:t>
            </a:r>
            <a:r>
              <a:rPr lang="en-US" i="1" dirty="0" smtClean="0"/>
              <a:t>these</a:t>
            </a:r>
            <a:r>
              <a:rPr lang="en-US" dirty="0" smtClean="0"/>
              <a:t> are your primitives </a:t>
            </a:r>
          </a:p>
          <a:p>
            <a:pPr lvl="1">
              <a:buFontTx/>
              <a:buChar char="-"/>
            </a:pPr>
            <a:r>
              <a:rPr lang="en-US" dirty="0" smtClean="0"/>
              <a:t>what are these primitives? </a:t>
            </a:r>
          </a:p>
          <a:p>
            <a:pPr lvl="1">
              <a:buFontTx/>
              <a:buChar char="-"/>
            </a:pPr>
            <a:r>
              <a:rPr lang="en-US" dirty="0" smtClean="0"/>
              <a:t>what is their role?</a:t>
            </a:r>
          </a:p>
          <a:p>
            <a:r>
              <a:rPr lang="en-US" dirty="0" smtClean="0"/>
              <a:t>Interpretation: the logical foundations for...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. probability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1"/>
            <a:ext cx="222891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43200"/>
            <a:ext cx="2152650" cy="2012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33457" y="4648200"/>
            <a:ext cx="2438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/>
              <a:t>Image: </a:t>
            </a:r>
            <a:r>
              <a:rPr lang="en-US" sz="700" dirty="0" smtClean="0">
                <a:hlinkClick r:id="rId4"/>
              </a:rPr>
              <a:t>http://www.cobalt.chem.ucalgary.ca/ziegler/educmat/chm386/rudiment/mathbas/probab.htm</a:t>
            </a:r>
            <a:r>
              <a:rPr lang="en-US" sz="700" dirty="0" smtClean="0"/>
              <a:t> 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4163957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Locked into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/>
          <a:lstStyle/>
          <a:p>
            <a:r>
              <a:rPr lang="en-US" dirty="0" smtClean="0"/>
              <a:t>3 models: flowchart, rule-based, object-event based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1"/>
            <a:ext cx="309363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" y="4724400"/>
            <a:ext cx="25971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/>
              <a:t>Image: </a:t>
            </a:r>
            <a:r>
              <a:rPr lang="en-US" sz="1050" dirty="0" smtClean="0">
                <a:hlinkClick r:id="rId3"/>
              </a:rPr>
              <a:t>http://markbland.com/process.html</a:t>
            </a:r>
            <a:r>
              <a:rPr lang="en-US" sz="1050" dirty="0" smtClean="0"/>
              <a:t>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014443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Locked into Directionality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Is there a directionality in the process?</a:t>
            </a:r>
          </a:p>
          <a:p>
            <a:r>
              <a:rPr lang="en-US" dirty="0" smtClean="0"/>
              <a:t>Locked into objectives (?)</a:t>
            </a:r>
          </a:p>
          <a:p>
            <a:pPr lvl="1"/>
            <a:r>
              <a:rPr lang="en-US" dirty="0" smtClean="0"/>
              <a:t>problem solving, discovery ... others? </a:t>
            </a:r>
          </a:p>
          <a:p>
            <a:pPr lvl="1"/>
            <a:r>
              <a:rPr lang="en-US" dirty="0" smtClean="0"/>
              <a:t>development of capacities </a:t>
            </a:r>
            <a:r>
              <a:rPr lang="en-US" dirty="0" err="1" smtClean="0"/>
              <a:t>vs</a:t>
            </a:r>
            <a:r>
              <a:rPr lang="en-US" dirty="0" smtClean="0"/>
              <a:t> development of knowledge</a:t>
            </a:r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399"/>
            <a:ext cx="2971800" cy="3026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3400" y="3657600"/>
            <a:ext cx="25146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/>
              <a:t>Image: </a:t>
            </a:r>
            <a:r>
              <a:rPr lang="en-US" sz="700" dirty="0" smtClean="0">
                <a:hlinkClick r:id="rId3"/>
              </a:rPr>
              <a:t>http://www.pastorshearer.net/Bible%20Studies/Calvinism%20studies/twoteleologies.html</a:t>
            </a:r>
            <a:r>
              <a:rPr lang="en-US" sz="700" dirty="0" smtClean="0"/>
              <a:t> 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791497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Locked into Roles / Entities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What are the primitive objects? What are their properties?</a:t>
            </a:r>
          </a:p>
          <a:p>
            <a:r>
              <a:rPr lang="en-US" dirty="0" smtClean="0"/>
              <a:t>Locked into roles</a:t>
            </a:r>
          </a:p>
          <a:p>
            <a:pPr lvl="1"/>
            <a:r>
              <a:rPr lang="en-US" dirty="0" smtClean="0"/>
              <a:t>e.g. conversational framework - teacher - student - other student</a:t>
            </a:r>
          </a:p>
          <a:p>
            <a:pPr lvl="1"/>
            <a:r>
              <a:rPr lang="en-US" dirty="0" smtClean="0"/>
              <a:t>want to look at the substructure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99806"/>
            <a:ext cx="2133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0"/>
            <a:ext cx="2250989" cy="2256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77330" y="4999817"/>
            <a:ext cx="243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/>
              <a:t>Image: </a:t>
            </a:r>
            <a:r>
              <a:rPr lang="en-US" sz="700" dirty="0" smtClean="0">
                <a:hlinkClick r:id="rId4"/>
              </a:rPr>
              <a:t>http://magia3e.wordpress.com/2007/12/21/whats-my-scene-user-roles-and-needs-in-social-computing/</a:t>
            </a:r>
            <a:r>
              <a:rPr lang="en-US" sz="700" dirty="0" smtClean="0"/>
              <a:t> 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476836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Meaning and 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Epistemology - what grounds your theories</a:t>
            </a:r>
          </a:p>
          <a:p>
            <a:r>
              <a:rPr lang="en-US" dirty="0" smtClean="0"/>
              <a:t>Theories of truth and reference</a:t>
            </a:r>
          </a:p>
          <a:p>
            <a:r>
              <a:rPr lang="en-US" dirty="0" smtClean="0"/>
              <a:t>other approaches:</a:t>
            </a:r>
          </a:p>
          <a:p>
            <a:pPr lvl="1"/>
            <a:r>
              <a:rPr lang="en-US" dirty="0" smtClean="0"/>
              <a:t>coherence 'webs of belief‘</a:t>
            </a:r>
          </a:p>
          <a:p>
            <a:pPr lvl="1"/>
            <a:r>
              <a:rPr lang="en-US" dirty="0" smtClean="0"/>
              <a:t>world as 'will and representation'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27051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24" y="2209800"/>
            <a:ext cx="3009900" cy="252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5105400"/>
            <a:ext cx="2286000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" dirty="0" smtClean="0"/>
              <a:t>Image: </a:t>
            </a:r>
            <a:r>
              <a:rPr lang="en-US" sz="500" dirty="0" smtClean="0">
                <a:hlinkClick r:id="rId4"/>
              </a:rPr>
              <a:t>http://www.qualitative-research.net/index.php/fqs/article/view/124/261</a:t>
            </a:r>
            <a:r>
              <a:rPr lang="en-US" sz="500" dirty="0" smtClean="0"/>
              <a:t> </a:t>
            </a:r>
            <a:endParaRPr lang="en-US" sz="500" dirty="0"/>
          </a:p>
        </p:txBody>
      </p:sp>
    </p:spTree>
    <p:extLst>
      <p:ext uri="{BB962C8B-B14F-4D97-AF65-F5344CB8AC3E}">
        <p14:creationId xmlns:p14="http://schemas.microsoft.com/office/powerpoint/2010/main" val="2157317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Hidden Positivism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/>
          <a:lstStyle/>
          <a:p>
            <a:r>
              <a:rPr lang="en-US" dirty="0" smtClean="0"/>
              <a:t>Positivism: saying there is some set of facts - even e.g. the 'existing theories' </a:t>
            </a:r>
          </a:p>
          <a:p>
            <a:r>
              <a:rPr lang="en-US" dirty="0" smtClean="0"/>
              <a:t>(Most people are positivists - it takes real guts to be a </a:t>
            </a:r>
            <a:r>
              <a:rPr lang="en-US" dirty="0" err="1" smtClean="0"/>
              <a:t>coherentist</a:t>
            </a:r>
            <a:r>
              <a:rPr lang="en-US" dirty="0" smtClean="0"/>
              <a:t>, or a relativist)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3486150" cy="2237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" y="3105835"/>
            <a:ext cx="2743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Image: </a:t>
            </a:r>
            <a:r>
              <a:rPr lang="en-US" sz="800" dirty="0" smtClean="0">
                <a:hlinkClick r:id="rId3"/>
              </a:rPr>
              <a:t>http://www.leeds.ac.uk/educol/documents/00001840.htm</a:t>
            </a:r>
            <a:r>
              <a:rPr lang="en-US" sz="800" dirty="0" smtClean="0"/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223396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Theory-Neutrality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general principle is - you don't want to build the interpretation into the language - keep the language 'stupid' - put semantics at the edges</a:t>
            </a:r>
          </a:p>
          <a:p>
            <a:r>
              <a:rPr lang="en-US" dirty="0" smtClean="0"/>
              <a:t>That's why e.g. LD wanted to be 'theory-neutral'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2935309" cy="260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3382833"/>
            <a:ext cx="2362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/>
              <a:t>Image: </a:t>
            </a:r>
            <a:r>
              <a:rPr lang="en-US" sz="700" dirty="0" smtClean="0">
                <a:hlinkClick r:id="rId3"/>
              </a:rPr>
              <a:t>http://blog.lib.umn.edu/levin031/transportationist/2011/08/a-portfolio-theory-of-route-ch.html</a:t>
            </a:r>
            <a:r>
              <a:rPr lang="en-US" sz="700" dirty="0" smtClean="0"/>
              <a:t> 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2159762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The Nature of the Purely Abstract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but your primitives don't </a:t>
            </a:r>
            <a:r>
              <a:rPr lang="en-US" i="1" dirty="0" smtClean="0"/>
              <a:t>have</a:t>
            </a:r>
            <a:r>
              <a:rPr lang="en-US" dirty="0" smtClean="0"/>
              <a:t> to be pure basic abstracts...</a:t>
            </a:r>
          </a:p>
          <a:p>
            <a:r>
              <a:rPr lang="en-US" dirty="0" smtClean="0"/>
              <a:t>We can ‘reach out’ from pure abstraction (via computability &amp; decidability)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0" y="40386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purely abstract</a:t>
            </a:r>
          </a:p>
          <a:p>
            <a:r>
              <a:rPr lang="en-US" dirty="0" smtClean="0"/>
              <a:t>1011010101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87981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Set Theory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2971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Mathematics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09800" y="1676400"/>
            <a:ext cx="1477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Computation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2465" y="16764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Predicate Calculus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609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Language?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33600" y="609599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Design?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057400" y="3429000"/>
            <a:ext cx="3810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5" idx="2"/>
          </p:cNvCxnSpPr>
          <p:nvPr/>
        </p:nvCxnSpPr>
        <p:spPr>
          <a:xfrm flipH="1" flipV="1">
            <a:off x="1028700" y="3526141"/>
            <a:ext cx="419100" cy="3600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514600" y="2045732"/>
            <a:ext cx="190500" cy="8340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685800" y="2322731"/>
            <a:ext cx="114300" cy="5570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09600" y="1066800"/>
            <a:ext cx="762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705100" y="10668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995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Cognitivism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Cognitivist theories - where the pure abstraction is based in the pure elements of thought </a:t>
            </a:r>
            <a:endParaRPr lang="en-US" dirty="0"/>
          </a:p>
          <a:p>
            <a:r>
              <a:rPr lang="en-US" dirty="0" smtClean="0"/>
              <a:t>These elements are mapped to a ‘language of thought’ which is used to express abstractions</a:t>
            </a:r>
          </a:p>
          <a:p>
            <a:r>
              <a:rPr lang="en-US" dirty="0" smtClean="0"/>
              <a:t>The theory-theory</a:t>
            </a:r>
            <a:endParaRPr lang="en-US" dirty="0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2886075" cy="2529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8200" y="4953000"/>
            <a:ext cx="2667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/>
              <a:t>Image: </a:t>
            </a:r>
            <a:r>
              <a:rPr lang="en-US" sz="600" dirty="0" smtClean="0">
                <a:hlinkClick r:id="rId3"/>
              </a:rPr>
              <a:t>http://www.newcastle.edu.au/staff/teaching-in-the-online-environment/starting/course-design/course-design-models.html</a:t>
            </a:r>
            <a:r>
              <a:rPr lang="en-US" sz="600" dirty="0" smtClean="0"/>
              <a:t> 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2536430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Human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Another version of the same framework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219200" y="3886200"/>
            <a:ext cx="6781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066800" y="403860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real world ---- interpretation ---- language ------ interpretation ---- HUMAN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335" y="2819400"/>
            <a:ext cx="812800" cy="666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4" y="2640679"/>
            <a:ext cx="1228725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19400" y="2833373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This crow is black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839108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All crows are black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35719" y="2133600"/>
            <a:ext cx="18288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/>
              <a:t>Image: </a:t>
            </a:r>
            <a:r>
              <a:rPr lang="en-US" sz="700" dirty="0" smtClean="0">
                <a:hlinkClick r:id="rId4"/>
              </a:rPr>
              <a:t>http://www.doc.ic.ac.uk/~nd/surprise_96/journal/vol4/cs11/report.html</a:t>
            </a:r>
            <a:r>
              <a:rPr lang="en-US" sz="700" dirty="0" smtClean="0"/>
              <a:t> 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652689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Non-Theory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Non-theory-based theory</a:t>
            </a:r>
          </a:p>
          <a:p>
            <a:pPr lvl="1"/>
            <a:r>
              <a:rPr lang="en-US" dirty="0" smtClean="0"/>
              <a:t>What do we believe are elements of the world? connections</a:t>
            </a:r>
          </a:p>
          <a:p>
            <a:pPr lvl="1"/>
            <a:r>
              <a:rPr lang="en-US" dirty="0" smtClean="0"/>
              <a:t>What do we believe are the fundamentals of human thought? connections</a:t>
            </a:r>
          </a:p>
          <a:p>
            <a:endParaRPr lang="en-US" dirty="0" smtClean="0"/>
          </a:p>
          <a:p>
            <a:r>
              <a:rPr lang="en-US" dirty="0"/>
              <a:t>H</a:t>
            </a:r>
            <a:r>
              <a:rPr lang="en-US" dirty="0" smtClean="0"/>
              <a:t>umans are fundamentally connective entities (and </a:t>
            </a:r>
            <a:r>
              <a:rPr lang="en-US" i="1" dirty="0" smtClean="0"/>
              <a:t>not</a:t>
            </a:r>
            <a:r>
              <a:rPr lang="en-US" dirty="0" smtClean="0"/>
              <a:t> cognitive entities)</a:t>
            </a:r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274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25843" y="4648200"/>
            <a:ext cx="28956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Image: </a:t>
            </a:r>
            <a:r>
              <a:rPr lang="en-US" sz="800" dirty="0" smtClean="0">
                <a:hlinkClick r:id="rId3"/>
              </a:rPr>
              <a:t>http://www.vegas-times.com/litf/wikis/connectivism/</a:t>
            </a:r>
            <a:r>
              <a:rPr lang="en-US" sz="800" dirty="0" smtClean="0"/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57958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Direct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In LEARNING no </a:t>
            </a:r>
            <a:r>
              <a:rPr lang="en-US" dirty="0" err="1" smtClean="0"/>
              <a:t>langauge</a:t>
            </a:r>
            <a:r>
              <a:rPr lang="en-US" dirty="0" smtClean="0"/>
              <a:t> per se in between them </a:t>
            </a:r>
          </a:p>
          <a:p>
            <a:pPr lvl="1"/>
            <a:r>
              <a:rPr lang="en-US" dirty="0" smtClean="0"/>
              <a:t>It is a process of direct recognition (JJ Gibson)</a:t>
            </a:r>
          </a:p>
          <a:p>
            <a:endParaRPr lang="en-US" dirty="0" smtClean="0"/>
          </a:p>
          <a:p>
            <a:r>
              <a:rPr lang="en-US" dirty="0" smtClean="0"/>
              <a:t>real world ---- pattern recognition ---- HUMAN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1"/>
            <a:ext cx="2895600" cy="205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2590800"/>
            <a:ext cx="243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Image: </a:t>
            </a:r>
            <a:r>
              <a:rPr lang="en-US" sz="800" dirty="0" smtClean="0">
                <a:hlinkClick r:id="rId3"/>
              </a:rPr>
              <a:t>http://www.users.totalise.co.uk/~kbroom/Lectures/gibson.htm</a:t>
            </a:r>
            <a:r>
              <a:rPr lang="en-US" sz="800" dirty="0" smtClean="0"/>
              <a:t> </a:t>
            </a:r>
            <a:endParaRPr lang="en-US" sz="800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159211"/>
            <a:ext cx="1189630" cy="159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952500" y="4953000"/>
            <a:ext cx="2362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/>
              <a:t>Image: </a:t>
            </a:r>
            <a:r>
              <a:rPr lang="en-US" sz="700" dirty="0" smtClean="0">
                <a:hlinkClick r:id="rId5"/>
              </a:rPr>
              <a:t>http://www.users.totalise.co.uk/~kbroom/Lectures/autism_files/frame.htm</a:t>
            </a:r>
            <a:r>
              <a:rPr lang="en-US" sz="700" dirty="0" smtClean="0"/>
              <a:t> 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177929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Language and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We use language to talk about this, but we should not confuse the language with the learning process</a:t>
            </a:r>
          </a:p>
          <a:p>
            <a:pPr lvl="1"/>
            <a:r>
              <a:rPr lang="en-US" dirty="0" smtClean="0"/>
              <a:t>How do people learn then? </a:t>
            </a:r>
          </a:p>
          <a:p>
            <a:pPr lvl="1"/>
            <a:r>
              <a:rPr lang="en-US" dirty="0" smtClean="0"/>
              <a:t>How do you get a person to know 'x‘?</a:t>
            </a:r>
          </a:p>
          <a:p>
            <a:r>
              <a:rPr lang="en-US" dirty="0" smtClean="0"/>
              <a:t>I said it takes courage to not be a positivist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3219450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" y="3276600"/>
            <a:ext cx="2895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Image: </a:t>
            </a:r>
            <a:r>
              <a:rPr lang="en-US" sz="800" dirty="0" smtClean="0">
                <a:hlinkClick r:id="rId3"/>
              </a:rPr>
              <a:t>http://machineslikeus.com/the-constructive-aspect-of-visual-perception</a:t>
            </a:r>
            <a:r>
              <a:rPr lang="en-US" sz="800" dirty="0" smtClean="0"/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452970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Pattern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To learn:</a:t>
            </a:r>
          </a:p>
          <a:p>
            <a:pPr lvl="1"/>
            <a:r>
              <a:rPr lang="en-US" i="1" dirty="0" smtClean="0"/>
              <a:t>Not</a:t>
            </a:r>
            <a:r>
              <a:rPr lang="en-US" dirty="0" smtClean="0"/>
              <a:t> to remember a set of facts (and/or theories)</a:t>
            </a:r>
          </a:p>
          <a:p>
            <a:pPr lvl="1"/>
            <a:r>
              <a:rPr lang="en-US" dirty="0" smtClean="0"/>
              <a:t>Becoming a good recognizer, a good pattern creator</a:t>
            </a:r>
          </a:p>
          <a:p>
            <a:r>
              <a:rPr lang="en-US" dirty="0" smtClean="0"/>
              <a:t>These are based in the p</a:t>
            </a:r>
            <a:r>
              <a:rPr lang="en-US" dirty="0" smtClean="0"/>
              <a:t>rinciples of effective networks </a:t>
            </a:r>
            <a:endParaRPr lang="en-US" dirty="0" smtClean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"/>
            <a:ext cx="2781300" cy="255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90600" y="3048000"/>
            <a:ext cx="25908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/>
              <a:t>Image: </a:t>
            </a:r>
            <a:r>
              <a:rPr lang="en-US" sz="600" dirty="0" smtClean="0">
                <a:hlinkClick r:id="rId3"/>
              </a:rPr>
              <a:t>http://www.nature.com/nri/journal/v6/n1/fig_tab/nri1745_F1.html</a:t>
            </a:r>
            <a:r>
              <a:rPr lang="en-US" sz="600" dirty="0" smtClean="0"/>
              <a:t> 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2778969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Direct Perception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Teaser argument to conclude:</a:t>
            </a:r>
          </a:p>
          <a:p>
            <a:r>
              <a:rPr lang="en-US" dirty="0" smtClean="0"/>
              <a:t>How do we learn languages?</a:t>
            </a:r>
          </a:p>
          <a:p>
            <a:pPr lvl="1"/>
            <a:r>
              <a:rPr lang="en-US" dirty="0" smtClean="0"/>
              <a:t>we don't create a language to learn a language </a:t>
            </a:r>
          </a:p>
          <a:p>
            <a:pPr lvl="1"/>
            <a:r>
              <a:rPr lang="en-US" dirty="0" smtClean="0"/>
              <a:t>a language is learned via the direct recognition of the language</a:t>
            </a:r>
          </a:p>
          <a:p>
            <a:r>
              <a:rPr lang="en-US" dirty="0" smtClean="0"/>
              <a:t>aka 'thinking in French' -- </a:t>
            </a:r>
            <a:r>
              <a:rPr lang="en-US" dirty="0" err="1" smtClean="0"/>
              <a:t>vs</a:t>
            </a:r>
            <a:r>
              <a:rPr lang="en-US" dirty="0" smtClean="0"/>
              <a:t> 'thinking in physics', etc.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3003962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4267200"/>
            <a:ext cx="266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Image: </a:t>
            </a:r>
            <a:r>
              <a:rPr lang="en-US" sz="800" dirty="0" smtClean="0">
                <a:hlinkClick r:id="rId3"/>
              </a:rPr>
              <a:t>http://dogonablog.wordpress.com/2007/08/05/this-is-what-im-not/</a:t>
            </a:r>
            <a:r>
              <a:rPr lang="en-US" sz="800" dirty="0" smtClean="0"/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199607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Stephen Downes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04800"/>
            <a:ext cx="4724400" cy="45259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http://www.downes.ca</a:t>
            </a:r>
          </a:p>
          <a:p>
            <a:r>
              <a:rPr lang="en-US" dirty="0" smtClean="0"/>
              <a:t>stephen@downes.ca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79" y="990600"/>
            <a:ext cx="3092449" cy="231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75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1140</Words>
  <Application>Microsoft Office PowerPoint</Application>
  <PresentationFormat>On-screen Show (4:3)</PresentationFormat>
  <Paragraphs>181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The Limits of Learning Design</vt:lpstr>
      <vt:lpstr>What is Learning Design?</vt:lpstr>
      <vt:lpstr>Creating Abstractions</vt:lpstr>
      <vt:lpstr>Elements of a Language</vt:lpstr>
      <vt:lpstr>Purpose of a Language</vt:lpstr>
      <vt:lpstr>Frames</vt:lpstr>
      <vt:lpstr>Learning Design as a Language</vt:lpstr>
      <vt:lpstr>Levels of Abstraction</vt:lpstr>
      <vt:lpstr>Formalism &amp; Pure Abstraction </vt:lpstr>
      <vt:lpstr>The World as Mathematical Entity</vt:lpstr>
      <vt:lpstr>Interpretation</vt:lpstr>
      <vt:lpstr>The Reusability Paradox</vt:lpstr>
      <vt:lpstr>Key Questions for Learning Design?</vt:lpstr>
      <vt:lpstr>The Dilemma of Learning Design?</vt:lpstr>
      <vt:lpstr>Analyzing a Learning Design Language</vt:lpstr>
      <vt:lpstr>Primitives &amp; Their Interpretation</vt:lpstr>
      <vt:lpstr>Locked into Processes</vt:lpstr>
      <vt:lpstr>Locked into Directionality</vt:lpstr>
      <vt:lpstr>Locked into Roles / Entities</vt:lpstr>
      <vt:lpstr>Meaning and Reference</vt:lpstr>
      <vt:lpstr>Hidden Positivism</vt:lpstr>
      <vt:lpstr>Theory-Neutrality</vt:lpstr>
      <vt:lpstr>The Nature of the Purely Abstract</vt:lpstr>
      <vt:lpstr>Cognitivism</vt:lpstr>
      <vt:lpstr>The Human Equation</vt:lpstr>
      <vt:lpstr>The Non-Theory Theory</vt:lpstr>
      <vt:lpstr>Direct Representation</vt:lpstr>
      <vt:lpstr>Language and Learning</vt:lpstr>
      <vt:lpstr>Pattern Recognition</vt:lpstr>
      <vt:lpstr>Direct Perception</vt:lpstr>
      <vt:lpstr>Stephen Downes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Limits of Learning Design</dc:title>
  <dc:creator>Stephen Downes</dc:creator>
  <cp:lastModifiedBy>Stephen Downes</cp:lastModifiedBy>
  <cp:revision>14</cp:revision>
  <dcterms:created xsi:type="dcterms:W3CDTF">2012-02-22T14:21:39Z</dcterms:created>
  <dcterms:modified xsi:type="dcterms:W3CDTF">2012-02-22T16:49:44Z</dcterms:modified>
</cp:coreProperties>
</file>