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292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8" r:id="rId12"/>
    <p:sldId id="266" r:id="rId13"/>
    <p:sldId id="291" r:id="rId14"/>
    <p:sldId id="270" r:id="rId15"/>
    <p:sldId id="272" r:id="rId16"/>
    <p:sldId id="273" r:id="rId17"/>
    <p:sldId id="275" r:id="rId18"/>
    <p:sldId id="276" r:id="rId19"/>
    <p:sldId id="293" r:id="rId20"/>
    <p:sldId id="279" r:id="rId21"/>
    <p:sldId id="309" r:id="rId22"/>
    <p:sldId id="281" r:id="rId23"/>
    <p:sldId id="294" r:id="rId24"/>
    <p:sldId id="295" r:id="rId25"/>
    <p:sldId id="296" r:id="rId26"/>
    <p:sldId id="297" r:id="rId27"/>
    <p:sldId id="298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284" r:id="rId37"/>
    <p:sldId id="285" r:id="rId38"/>
    <p:sldId id="287" r:id="rId39"/>
    <p:sldId id="288" r:id="rId40"/>
    <p:sldId id="311" r:id="rId41"/>
    <p:sldId id="289" r:id="rId42"/>
    <p:sldId id="310" r:id="rId43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FF2"/>
    <a:srgbClr val="E9D1DD"/>
    <a:srgbClr val="E5F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578"/>
        <p:guide orient="horz" pos="1706"/>
        <p:guide orient="horz" pos="2840"/>
        <p:guide orient="horz" pos="3884"/>
        <p:guide pos="208"/>
        <p:guide pos="2018"/>
        <p:guide pos="5556"/>
        <p:guide pos="37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55807086614347E-2"/>
          <c:y val="4.9960875984251973E-2"/>
          <c:w val="0.90742125984251953"/>
          <c:h val="0.658764271653548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'Sheet1'!$A$2:$A$12</c:f>
              <c:strCache>
                <c:ptCount val="10"/>
                <c:pt idx="0">
                  <c:v>Moodle</c:v>
                </c:pt>
                <c:pt idx="1">
                  <c:v>Stu Info Sys</c:v>
                </c:pt>
                <c:pt idx="2">
                  <c:v>MS Office</c:v>
                </c:pt>
                <c:pt idx="3">
                  <c:v>email</c:v>
                </c:pt>
                <c:pt idx="4">
                  <c:v>Turnitin</c:v>
                </c:pt>
                <c:pt idx="5">
                  <c:v>Timetabling</c:v>
                </c:pt>
                <c:pt idx="6">
                  <c:v>Finance</c:v>
                </c:pt>
                <c:pt idx="7">
                  <c:v>Web Mgt</c:v>
                </c:pt>
                <c:pt idx="8">
                  <c:v>File dropbox</c:v>
                </c:pt>
                <c:pt idx="9">
                  <c:v>Web survey</c:v>
                </c:pt>
              </c:strCache>
            </c:strRef>
          </c:cat>
          <c:val>
            <c:numRef>
              <c:f>'Sheet1'!$B$2:$B$12</c:f>
              <c:numCache>
                <c:formatCode>General</c:formatCode>
                <c:ptCount val="11"/>
                <c:pt idx="0">
                  <c:v>76</c:v>
                </c:pt>
                <c:pt idx="1">
                  <c:v>74</c:v>
                </c:pt>
                <c:pt idx="2">
                  <c:v>66</c:v>
                </c:pt>
                <c:pt idx="3">
                  <c:v>58</c:v>
                </c:pt>
                <c:pt idx="4">
                  <c:v>56</c:v>
                </c:pt>
                <c:pt idx="5">
                  <c:v>51</c:v>
                </c:pt>
                <c:pt idx="6">
                  <c:v>44</c:v>
                </c:pt>
                <c:pt idx="7">
                  <c:v>43</c:v>
                </c:pt>
                <c:pt idx="8">
                  <c:v>39</c:v>
                </c:pt>
                <c:pt idx="9">
                  <c:v>33</c:v>
                </c:pt>
              </c:numCache>
            </c:numRef>
          </c:val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'Sheet1'!$A$2:$A$12</c:f>
              <c:strCache>
                <c:ptCount val="10"/>
                <c:pt idx="0">
                  <c:v>Moodle</c:v>
                </c:pt>
                <c:pt idx="1">
                  <c:v>Stu Info Sys</c:v>
                </c:pt>
                <c:pt idx="2">
                  <c:v>MS Office</c:v>
                </c:pt>
                <c:pt idx="3">
                  <c:v>email</c:v>
                </c:pt>
                <c:pt idx="4">
                  <c:v>Turnitin</c:v>
                </c:pt>
                <c:pt idx="5">
                  <c:v>Timetabling</c:v>
                </c:pt>
                <c:pt idx="6">
                  <c:v>Finance</c:v>
                </c:pt>
                <c:pt idx="7">
                  <c:v>Web Mgt</c:v>
                </c:pt>
                <c:pt idx="8">
                  <c:v>File dropbox</c:v>
                </c:pt>
                <c:pt idx="9">
                  <c:v>Web survey</c:v>
                </c:pt>
              </c:strCache>
            </c:strRef>
          </c:cat>
          <c:val>
            <c:numRef>
              <c:f>'Sheet1'!$C$2:$C$12</c:f>
              <c:numCache>
                <c:formatCode>General</c:formatCode>
                <c:ptCount val="11"/>
              </c:numCache>
            </c:numRef>
          </c:val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'Sheet1'!$A$2:$A$12</c:f>
              <c:strCache>
                <c:ptCount val="10"/>
                <c:pt idx="0">
                  <c:v>Moodle</c:v>
                </c:pt>
                <c:pt idx="1">
                  <c:v>Stu Info Sys</c:v>
                </c:pt>
                <c:pt idx="2">
                  <c:v>MS Office</c:v>
                </c:pt>
                <c:pt idx="3">
                  <c:v>email</c:v>
                </c:pt>
                <c:pt idx="4">
                  <c:v>Turnitin</c:v>
                </c:pt>
                <c:pt idx="5">
                  <c:v>Timetabling</c:v>
                </c:pt>
                <c:pt idx="6">
                  <c:v>Finance</c:v>
                </c:pt>
                <c:pt idx="7">
                  <c:v>Web Mgt</c:v>
                </c:pt>
                <c:pt idx="8">
                  <c:v>File dropbox</c:v>
                </c:pt>
                <c:pt idx="9">
                  <c:v>Web survey</c:v>
                </c:pt>
              </c:strCache>
            </c:strRef>
          </c:cat>
          <c:val>
            <c:numRef>
              <c:f>'Sheet1'!$D$2:$D$12</c:f>
              <c:numCache>
                <c:formatCode>General</c:formatCode>
                <c:ptCount val="1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04864"/>
        <c:axId val="73986560"/>
      </c:barChart>
      <c:catAx>
        <c:axId val="76004864"/>
        <c:scaling>
          <c:orientation val="minMax"/>
        </c:scaling>
        <c:delete val="0"/>
        <c:axPos val="b"/>
        <c:majorTickMark val="out"/>
        <c:minorTickMark val="none"/>
        <c:tickLblPos val="nextTo"/>
        <c:crossAx val="73986560"/>
        <c:crosses val="autoZero"/>
        <c:auto val="1"/>
        <c:lblAlgn val="ctr"/>
        <c:lblOffset val="100"/>
        <c:noMultiLvlLbl val="0"/>
      </c:catAx>
      <c:valAx>
        <c:axId val="73986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6004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25796-4C9B-4A66-8B1F-A324182582C4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CEB0F-12CD-4663-B489-C45A1D8C8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1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380CE-07D9-4D5F-A54F-FEC71F049E4E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F5AF4-881E-480D-81CE-C05C3FFB33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58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38F9DA-6292-4E42-9D38-64BA80E4EDFD}" type="slidenum">
              <a:rPr lang="en-US"/>
              <a:pPr/>
              <a:t>4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7288" cy="372745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Investigate and benchmark</a:t>
            </a:r>
          </a:p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E41B1E-0B85-4897-B7EE-90F25E438AF7}" type="slidenum">
              <a:rPr lang="en-GB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z="1400" smtClean="0"/>
              <a:t>TA workshop – list of common tools; how compare with your list, any tools you use that are not on here? How many tools do you use?</a:t>
            </a:r>
          </a:p>
          <a:p>
            <a:pPr>
              <a:spcBef>
                <a:spcPct val="0"/>
              </a:spcBef>
            </a:pPr>
            <a:endParaRPr lang="en-GB" sz="1400" smtClean="0"/>
          </a:p>
          <a:p>
            <a:pPr>
              <a:spcBef>
                <a:spcPct val="0"/>
              </a:spcBef>
            </a:pPr>
            <a:r>
              <a:rPr lang="en-GB" sz="1400" smtClean="0"/>
              <a:t>Developments in technology make jobs complex</a:t>
            </a:r>
          </a:p>
          <a:p>
            <a:pPr>
              <a:spcBef>
                <a:spcPct val="0"/>
              </a:spcBef>
            </a:pPr>
            <a:endParaRPr lang="en-GB" sz="1400" smtClean="0"/>
          </a:p>
          <a:p>
            <a:pPr>
              <a:spcBef>
                <a:spcPct val="0"/>
              </a:spcBef>
            </a:pPr>
            <a:r>
              <a:rPr lang="en-GB" sz="1400" smtClean="0"/>
              <a:t>Increasing demands also from another source – student experience and importance of student feedback; </a:t>
            </a:r>
          </a:p>
          <a:p>
            <a:pPr>
              <a:spcBef>
                <a:spcPct val="0"/>
              </a:spcBef>
            </a:pPr>
            <a:r>
              <a:rPr lang="en-GB" sz="1400" smtClean="0"/>
              <a:t>student unions and NUS also becoming more focused on student experience – NUS develop charters, focal points for local actions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DF3A36-6CC2-4383-BB37-F61CBE2ACD97}" type="slidenum">
              <a:rPr lang="en-GB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1AB371-BE21-460F-BA85-42C45A902B7B}" type="slidenum">
              <a:rPr lang="en-GB"/>
              <a:pPr/>
              <a:t>41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484313"/>
            <a:ext cx="849630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068638"/>
            <a:ext cx="8496300" cy="30972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" y="6245225"/>
            <a:ext cx="84963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pic>
        <p:nvPicPr>
          <p:cNvPr id="4109" name="Picture 13" descr="DarkBlue102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0D1B0C-C754-427F-B284-3B7D365E6E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C4B65B-82A5-4456-A643-20A6C48C50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406254-2C50-4969-88A7-51E57A1BF0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4BCB324-CB0F-402D-B6B5-768F888A01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26C6F4A-9D0D-4F65-BADF-EA3BDF3C31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BC7FEC-3B82-4820-A8AF-75E84DCBF6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BEE240-36E0-4CB3-9563-69966CE144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924F0E-4138-4275-ADDE-8B2671A124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51BDF3-D2FE-4C25-B8B4-071B15C655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7663" y="908050"/>
            <a:ext cx="2122487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908050"/>
            <a:ext cx="6215063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E56486-4BA4-48E8-9F60-C18C726663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0200" y="908050"/>
            <a:ext cx="84899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2708275"/>
            <a:ext cx="84899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337300"/>
            <a:ext cx="1008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1DAD741-AB6E-4FE4-AC41-71C56CA4254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85" name="Picture 13" descr="DarkBlue102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143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76599"/>
            <a:ext cx="8496300" cy="1368425"/>
          </a:xfrm>
        </p:spPr>
        <p:txBody>
          <a:bodyPr/>
          <a:lstStyle/>
          <a:p>
            <a:r>
              <a:rPr lang="en-US" sz="2800" dirty="0"/>
              <a:t>Staff development and learning technology - working with the new change agents </a:t>
            </a:r>
            <a:br>
              <a:rPr lang="en-US" sz="2800" dirty="0"/>
            </a:br>
            <a:endParaRPr lang="en-GB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788172"/>
            <a:ext cx="8496300" cy="3097212"/>
          </a:xfrm>
        </p:spPr>
        <p:txBody>
          <a:bodyPr/>
          <a:lstStyle/>
          <a:p>
            <a:r>
              <a:rPr lang="en-GB" dirty="0" smtClean="0"/>
              <a:t>Clive </a:t>
            </a:r>
            <a:r>
              <a:rPr lang="en-GB" b="1" dirty="0" smtClean="0"/>
              <a:t>Young</a:t>
            </a:r>
            <a:r>
              <a:rPr lang="en-GB" dirty="0" smtClean="0"/>
              <a:t> and Stefanie </a:t>
            </a:r>
            <a:r>
              <a:rPr lang="en-GB" b="1" dirty="0" err="1" smtClean="0"/>
              <a:t>Anyadi</a:t>
            </a:r>
            <a:r>
              <a:rPr lang="en-GB" dirty="0" smtClean="0"/>
              <a:t> </a:t>
            </a:r>
          </a:p>
          <a:p>
            <a:r>
              <a:rPr lang="en-GB" i="1" dirty="0" smtClean="0"/>
              <a:t>University College London UK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endParaRPr lang="en-GB" dirty="0"/>
          </a:p>
        </p:txBody>
      </p:sp>
      <p:pic>
        <p:nvPicPr>
          <p:cNvPr id="5" name="Picture 4" descr="IMG_1029extract2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289550" y="4314825"/>
            <a:ext cx="38544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AutoShape 5" descr="https://www.alt.ac.uk/sites/alt.ac.uk/themes/zen_alt_2013/images/alt-log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5" name="AutoShape 7" descr="https://www.alt.ac.uk/sites/alt.ac.uk/themes/zen_alt_2013/images/alt-log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7" name="AutoShape 9" descr="https://www.alt.ac.uk/sites/alt.ac.uk/themes/zen_alt_2013/images/alt-log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543798"/>
            <a:ext cx="1601409" cy="9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blogs.ucl.ac.uk/the-digital-department/files/2011/09/TDD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5467349"/>
            <a:ext cx="3038475" cy="139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– 4 parts</a:t>
            </a:r>
            <a:endParaRPr lang="en-GB" dirty="0"/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30200" y="1844824"/>
            <a:ext cx="8489950" cy="34575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b="1" dirty="0" smtClean="0"/>
              <a:t>importance </a:t>
            </a:r>
            <a:r>
              <a:rPr lang="en-US" dirty="0" smtClean="0"/>
              <a:t>of teaching administrators (TAs)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JISC Digital Department </a:t>
            </a:r>
            <a:r>
              <a:rPr lang="en-US" b="1" dirty="0" smtClean="0"/>
              <a:t>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Certified Membership of the Association for Learning Technology (CMALT) </a:t>
            </a:r>
            <a:r>
              <a:rPr lang="en-US" b="1" dirty="0" err="1" smtClean="0"/>
              <a:t>programme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UCL E-Learning Champions </a:t>
            </a:r>
            <a:r>
              <a:rPr lang="en-US" b="1" dirty="0" smtClean="0"/>
              <a:t>initiative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1 The importance of teaching administrators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489950" cy="4679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3000" b="1" dirty="0" smtClean="0"/>
              <a:t>Context: UCL - London’s Global University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sz="2400" dirty="0" smtClean="0"/>
              <a:t>London’s first university - established 1826</a:t>
            </a:r>
          </a:p>
          <a:p>
            <a:pPr eaLnBrk="1" hangingPunct="1"/>
            <a:r>
              <a:rPr lang="en-GB" sz="2400" dirty="0" smtClean="0"/>
              <a:t>Very strong research focus</a:t>
            </a:r>
          </a:p>
          <a:p>
            <a:pPr eaLnBrk="1" hangingPunct="1"/>
            <a:r>
              <a:rPr lang="en-GB" sz="2400" dirty="0" smtClean="0"/>
              <a:t>One of top 10 global universities</a:t>
            </a:r>
          </a:p>
          <a:p>
            <a:pPr eaLnBrk="1" hangingPunct="1"/>
            <a:r>
              <a:rPr lang="en-GB" sz="2400" dirty="0" smtClean="0"/>
              <a:t>Traditional campus-based teaching </a:t>
            </a:r>
          </a:p>
          <a:p>
            <a:pPr eaLnBrk="1" hangingPunct="1"/>
            <a:r>
              <a:rPr lang="en-GB" sz="2400" dirty="0" smtClean="0"/>
              <a:t>24,000 students (40% </a:t>
            </a:r>
            <a:r>
              <a:rPr lang="en-GB" sz="2400" dirty="0" err="1" smtClean="0"/>
              <a:t>postgrads</a:t>
            </a:r>
            <a:r>
              <a:rPr lang="en-GB" sz="2400" dirty="0" smtClean="0"/>
              <a:t>)</a:t>
            </a:r>
          </a:p>
          <a:p>
            <a:pPr eaLnBrk="1" hangingPunct="1"/>
            <a:r>
              <a:rPr lang="en-GB" sz="2400" dirty="0" smtClean="0"/>
              <a:t>4000 academic and research staff</a:t>
            </a:r>
          </a:p>
          <a:p>
            <a:pPr eaLnBrk="1" hangingPunct="1"/>
            <a:r>
              <a:rPr lang="en-GB" sz="2400" dirty="0" smtClean="0"/>
              <a:t>80+ departments</a:t>
            </a:r>
          </a:p>
          <a:p>
            <a:pPr eaLnBrk="1" hangingPunct="1"/>
            <a:r>
              <a:rPr lang="en-GB" sz="2400" dirty="0" smtClean="0"/>
              <a:t>Multidisciplinary </a:t>
            </a:r>
          </a:p>
          <a:p>
            <a:pPr eaLnBrk="1" hangingPunct="1"/>
            <a:r>
              <a:rPr lang="en-GB" sz="2400" dirty="0" smtClean="0"/>
              <a:t>e-Learning ‘strategic’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3" name="Picture 4" descr="IMG_1029extract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289550" y="4314825"/>
            <a:ext cx="38544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Context: ‘change’ in e-learning</a:t>
            </a:r>
            <a:endParaRPr lang="en-GB" dirty="0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07695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6021288"/>
            <a:ext cx="8494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/>
              <a:t>MIT 90s transformational model</a:t>
            </a:r>
          </a:p>
          <a:p>
            <a:r>
              <a:rPr lang="en-GB" sz="1400" dirty="0" smtClean="0"/>
              <a:t>http://iltinfe.files.wordpress.com/2011/04/000897_managing_it-a_planning_tool_for_senior_managers.pdf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human side of change – Rogers (1962)</a:t>
            </a:r>
            <a:endParaRPr lang="en-GB" dirty="0"/>
          </a:p>
        </p:txBody>
      </p:sp>
      <p:pic>
        <p:nvPicPr>
          <p:cNvPr id="54274" name="Picture 2" descr="http://farm2.staticflickr.com/1092/1342355056_4f0a9f5560_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36912"/>
            <a:ext cx="6524625" cy="23145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635896" y="6488668"/>
            <a:ext cx="513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http://www.flickr.com/photos/wfryer/1342355056/</a:t>
            </a:r>
            <a:endParaRPr lang="en-GB" dirty="0"/>
          </a:p>
        </p:txBody>
      </p:sp>
      <p:pic>
        <p:nvPicPr>
          <p:cNvPr id="54276" name="Picture 4" descr="http://bks0.books.google.co.uk/books?id=9U1K5LjUOwEC&amp;printsec=frontcover&amp;img=1&amp;zoom=1&amp;h=160&amp;stbn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2852936"/>
            <a:ext cx="1009650" cy="1524001"/>
          </a:xfrm>
          <a:prstGeom prst="rect">
            <a:avLst/>
          </a:prstGeom>
          <a:noFill/>
        </p:spPr>
      </p:pic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869160"/>
            <a:ext cx="13906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869160"/>
            <a:ext cx="14001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4869160"/>
            <a:ext cx="1400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4869160"/>
            <a:ext cx="1409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Crossing the chasm</a:t>
            </a:r>
            <a:endParaRPr lang="en-GB" dirty="0"/>
          </a:p>
        </p:txBody>
      </p:sp>
      <p:pic>
        <p:nvPicPr>
          <p:cNvPr id="56322" name="Picture 2" descr="http://farm5.staticflickr.com/4072/4615037800_044fab0374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008" y="1700808"/>
            <a:ext cx="8748992" cy="349447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71800" y="5949280"/>
            <a:ext cx="6006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http://www.flickr.com/photos/marketingfacts/4615037800/</a:t>
            </a:r>
            <a:endParaRPr lang="en-GB" dirty="0"/>
          </a:p>
        </p:txBody>
      </p:sp>
      <p:pic>
        <p:nvPicPr>
          <p:cNvPr id="56324" name="Picture 4" descr="Chossing-the-chasm-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8667">
            <a:off x="7736444" y="1383755"/>
            <a:ext cx="1131858" cy="17279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Did UCL cross the chasm in 2010?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489950" cy="4465042"/>
          </a:xfrm>
        </p:spPr>
        <p:txBody>
          <a:bodyPr/>
          <a:lstStyle/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r>
              <a:rPr lang="en-GB" dirty="0" smtClean="0"/>
              <a:t>‘Total Moodle’ campaign - compulsory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r>
              <a:rPr lang="en-GB" dirty="0" smtClean="0"/>
              <a:t>	“</a:t>
            </a:r>
            <a:r>
              <a:rPr lang="en-GB" b="1" dirty="0" smtClean="0"/>
              <a:t>The dog that didn’t bark</a:t>
            </a:r>
            <a:r>
              <a:rPr lang="en-GB" dirty="0" smtClean="0"/>
              <a:t>”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r>
              <a:rPr lang="en-GB" dirty="0" smtClean="0"/>
              <a:t>		Why?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r>
              <a:rPr lang="en-GB" dirty="0" smtClean="0"/>
              <a:t>			UCL’s </a:t>
            </a:r>
            <a:r>
              <a:rPr lang="en-GB" b="1" dirty="0" smtClean="0"/>
              <a:t>Teaching Administrators!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endParaRPr lang="en-GB" dirty="0" smtClean="0"/>
          </a:p>
        </p:txBody>
      </p:sp>
      <p:pic>
        <p:nvPicPr>
          <p:cNvPr id="8" name="Picture 4" descr="http://rosettasister.files.wordpress.com/2008/12/holmes.jpg?w=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852936"/>
            <a:ext cx="1713469" cy="2185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are teaching administrators at UCL?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628800"/>
            <a:ext cx="8489950" cy="345757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c200 </a:t>
            </a:r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self-identified</a:t>
            </a:r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UCL – The </a:t>
            </a:r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Forum</a:t>
            </a:r>
          </a:p>
          <a:p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major </a:t>
            </a:r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contribution </a:t>
            </a:r>
            <a:r>
              <a:rPr lang="en-GB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</a:t>
            </a:r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GB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 </a:t>
            </a:r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experience </a:t>
            </a:r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manage the digital presence</a:t>
            </a:r>
          </a:p>
          <a:p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a </a:t>
            </a:r>
            <a:r>
              <a:rPr lang="en-GB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range of responsibilities </a:t>
            </a:r>
            <a:endParaRPr lang="en-GB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admissions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 management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programme </a:t>
            </a:r>
            <a:r>
              <a:rPr lang="en-GB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course coordination and </a:t>
            </a:r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planning</a:t>
            </a:r>
          </a:p>
          <a:p>
            <a:pPr lvl="1"/>
            <a:r>
              <a:rPr lang="en-GB" b="1" dirty="0" smtClean="0">
                <a:latin typeface="+mn-lt"/>
                <a:ea typeface="+mn-ea"/>
                <a:cs typeface="+mn-cs"/>
              </a:rPr>
              <a:t>VLE </a:t>
            </a:r>
            <a:r>
              <a:rPr lang="en-GB" b="1" dirty="0">
                <a:latin typeface="+mn-lt"/>
                <a:ea typeface="+mn-ea"/>
                <a:cs typeface="+mn-cs"/>
              </a:rPr>
              <a:t>course </a:t>
            </a:r>
            <a:r>
              <a:rPr lang="en-GB" b="1" dirty="0" smtClean="0">
                <a:latin typeface="+mn-lt"/>
                <a:ea typeface="+mn-ea"/>
                <a:cs typeface="+mn-cs"/>
              </a:rPr>
              <a:t>management</a:t>
            </a:r>
          </a:p>
          <a:p>
            <a:pPr lvl="1"/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 communication </a:t>
            </a:r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advice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 feedback processes</a:t>
            </a:r>
          </a:p>
          <a:p>
            <a:pPr lvl="1"/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distance learning </a:t>
            </a:r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 </a:t>
            </a:r>
            <a:r>
              <a:rPr lang="en-GB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</a:t>
            </a:r>
            <a:endParaRPr lang="en-GB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61657" y="936882"/>
            <a:ext cx="8496300" cy="57653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Wider ‘</a:t>
            </a:r>
            <a:r>
              <a:rPr lang="en-GB" kern="0" dirty="0" err="1" smtClean="0"/>
              <a:t>professionalisation</a:t>
            </a:r>
            <a:r>
              <a:rPr lang="en-GB" kern="0" dirty="0" smtClean="0"/>
              <a:t>’</a:t>
            </a:r>
            <a:endParaRPr lang="en-GB" kern="0" dirty="0"/>
          </a:p>
        </p:txBody>
      </p:sp>
      <p:sp>
        <p:nvSpPr>
          <p:cNvPr id="2" name="Subtitle 2"/>
          <p:cNvSpPr txBox="1">
            <a:spLocks/>
          </p:cNvSpPr>
          <p:nvPr/>
        </p:nvSpPr>
        <p:spPr>
          <a:xfrm>
            <a:off x="361657" y="1772816"/>
            <a:ext cx="8496300" cy="388897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dirty="0" smtClean="0"/>
              <a:t>“ Not only are individuals interpreting their given roles more actively, but they are also moving laterally across boundaries, creating new institutional spaces, </a:t>
            </a:r>
            <a:r>
              <a:rPr lang="en-GB" sz="2400" dirty="0" err="1" smtClean="0"/>
              <a:t>knowledges</a:t>
            </a:r>
            <a:r>
              <a:rPr lang="en-GB" sz="2400" dirty="0" smtClean="0"/>
              <a:t>, and relationships, particularly in a ‘</a:t>
            </a:r>
            <a:r>
              <a:rPr lang="en-GB" sz="2400" b="1" dirty="0" smtClean="0"/>
              <a:t>third space</a:t>
            </a:r>
            <a:r>
              <a:rPr lang="en-GB" sz="2400" dirty="0" smtClean="0"/>
              <a:t>’ between professional and academic domains”. </a:t>
            </a:r>
          </a:p>
          <a:p>
            <a:endParaRPr lang="en-GB" sz="2400" kern="0" dirty="0" smtClean="0"/>
          </a:p>
          <a:p>
            <a:pPr>
              <a:buNone/>
            </a:pPr>
            <a:r>
              <a:rPr lang="en-GB" sz="2400" kern="0" dirty="0" err="1" smtClean="0"/>
              <a:t>Whitchurch</a:t>
            </a:r>
            <a:r>
              <a:rPr lang="en-GB" sz="2400" kern="0" dirty="0" smtClean="0"/>
              <a:t> 2008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3963947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Changing technologies, changing identities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489950" cy="3457575"/>
          </a:xfrm>
        </p:spPr>
        <p:txBody>
          <a:bodyPr/>
          <a:lstStyle/>
          <a:p>
            <a:pPr>
              <a:buNone/>
            </a:pPr>
            <a:r>
              <a:rPr lang="en-GB" sz="2000" dirty="0" smtClean="0"/>
              <a:t>“Academic and professional staff will all need to </a:t>
            </a:r>
            <a:r>
              <a:rPr lang="en-GB" sz="2000" b="1" dirty="0" smtClean="0"/>
              <a:t>work together </a:t>
            </a:r>
            <a:r>
              <a:rPr lang="en-GB" sz="2000" dirty="0" smtClean="0"/>
              <a:t>collaboratively and cooperatively.”</a:t>
            </a:r>
          </a:p>
          <a:p>
            <a:pPr>
              <a:buNone/>
            </a:pPr>
            <a:r>
              <a:rPr lang="en-GB" sz="2000" dirty="0" smtClean="0"/>
              <a:t>Graham, 2012</a:t>
            </a:r>
          </a:p>
          <a:p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“Professional service staff </a:t>
            </a:r>
            <a:r>
              <a:rPr lang="en-GB" sz="2000" b="1" dirty="0" smtClean="0"/>
              <a:t>contribute to student outcomes </a:t>
            </a:r>
            <a:r>
              <a:rPr lang="en-GB" sz="2000" dirty="0" smtClean="0"/>
              <a:t>through using, and supporting student use of, changing technology”</a:t>
            </a:r>
          </a:p>
          <a:p>
            <a:pPr>
              <a:buNone/>
            </a:pPr>
            <a:r>
              <a:rPr lang="en-GB" sz="2000" dirty="0" smtClean="0"/>
              <a:t>Graham, 2012a</a:t>
            </a:r>
          </a:p>
          <a:p>
            <a:pPr>
              <a:buNone/>
            </a:pPr>
            <a:endParaRPr lang="en-GB" sz="2000" dirty="0"/>
          </a:p>
          <a:p>
            <a:pPr>
              <a:buNone/>
            </a:pPr>
            <a:r>
              <a:rPr lang="en-GB" sz="2000" dirty="0" smtClean="0"/>
              <a:t>“changes in technology have driven wider change, not only in the way that work is completed, but also in the </a:t>
            </a:r>
            <a:r>
              <a:rPr lang="en-GB" sz="2000" b="1" dirty="0" smtClean="0"/>
              <a:t>interactions that professional staff have with students </a:t>
            </a:r>
            <a:r>
              <a:rPr lang="en-GB" sz="2000" dirty="0" smtClean="0"/>
              <a:t>and other staff, both professional and academic”</a:t>
            </a:r>
          </a:p>
          <a:p>
            <a:pPr marL="0" indent="0">
              <a:buNone/>
            </a:pPr>
            <a:r>
              <a:rPr lang="en-GB" sz="2000" dirty="0" smtClean="0"/>
              <a:t>Graham 2012b</a:t>
            </a:r>
            <a:endParaRPr lang="en-GB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Do your departments have ‘Teaching Administrators’?</a:t>
            </a:r>
            <a:endParaRPr lang="en-GB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2 the Digital Department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30200" y="908050"/>
            <a:ext cx="8489950" cy="720725"/>
          </a:xfrm>
        </p:spPr>
        <p:txBody>
          <a:bodyPr/>
          <a:lstStyle/>
          <a:p>
            <a:pPr eaLnBrk="1" hangingPunct="1"/>
            <a:r>
              <a:rPr lang="en-GB" dirty="0" smtClean="0"/>
              <a:t>The Digital Department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3429000"/>
            <a:ext cx="7770192" cy="1800795"/>
          </a:xfrm>
        </p:spPr>
        <p:txBody>
          <a:bodyPr/>
          <a:lstStyle/>
          <a:p>
            <a:pPr eaLnBrk="1" hangingPunct="1"/>
            <a:r>
              <a:rPr lang="en-GB" dirty="0" smtClean="0"/>
              <a:t>Professional profile and expertise of UCL teaching administrators (TAs)</a:t>
            </a:r>
          </a:p>
          <a:p>
            <a:pPr eaLnBrk="1" hangingPunct="1"/>
            <a:r>
              <a:rPr lang="en-GB" dirty="0" smtClean="0"/>
              <a:t>Training programme</a:t>
            </a:r>
          </a:p>
          <a:p>
            <a:pPr eaLnBrk="1" hangingPunct="1"/>
            <a:r>
              <a:rPr lang="en-GB" dirty="0" smtClean="0"/>
              <a:t>External accreditation via</a:t>
            </a:r>
            <a:endParaRPr lang="en-GB" b="1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indent="0" eaLnBrk="1" hangingPunct="1">
              <a:buFontTx/>
              <a:buNone/>
            </a:pPr>
            <a:r>
              <a:rPr lang="en-GB" dirty="0" smtClean="0"/>
              <a:t>Semi funded by                Aug 2011 to 2013</a:t>
            </a:r>
          </a:p>
          <a:p>
            <a:pPr eaLnBrk="1" hangingPunct="1">
              <a:buNone/>
            </a:pPr>
            <a:endParaRPr lang="en-GB" dirty="0" smtClean="0"/>
          </a:p>
        </p:txBody>
      </p:sp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5805264"/>
            <a:ext cx="1368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509120"/>
            <a:ext cx="1584176" cy="77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blogs.ucl.ac.uk/the-digital-department/files/2011/09/TDD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1700808"/>
            <a:ext cx="3038475" cy="139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Started with a review of current practices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0200" y="1700809"/>
            <a:ext cx="4241800" cy="4465042"/>
          </a:xfrm>
        </p:spPr>
        <p:txBody>
          <a:bodyPr/>
          <a:lstStyle/>
          <a:p>
            <a:r>
              <a:rPr lang="en-GB" dirty="0" smtClean="0"/>
              <a:t>workshops</a:t>
            </a:r>
          </a:p>
          <a:p>
            <a:r>
              <a:rPr lang="en-GB" dirty="0" smtClean="0"/>
              <a:t>focus groups</a:t>
            </a:r>
          </a:p>
          <a:p>
            <a:r>
              <a:rPr lang="en-GB" dirty="0" smtClean="0"/>
              <a:t>surveys</a:t>
            </a:r>
          </a:p>
          <a:p>
            <a:r>
              <a:rPr lang="en-GB" dirty="0" smtClean="0"/>
              <a:t>training needs analysis (TNA)</a:t>
            </a:r>
          </a:p>
          <a:p>
            <a:r>
              <a:rPr lang="en-GB" dirty="0" smtClean="0"/>
              <a:t>case studies</a:t>
            </a:r>
          </a:p>
          <a:p>
            <a:r>
              <a:rPr lang="en-GB" dirty="0" smtClean="0"/>
              <a:t>student voice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1026" name="Picture 2" descr="http://blogs.ucl.ac.uk/the-digital-department/files/2011/08/TDD16Aug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32767">
            <a:off x="4797248" y="1703287"/>
            <a:ext cx="4192137" cy="17478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06940">
            <a:off x="4330695" y="3637351"/>
            <a:ext cx="4603616" cy="1698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Top 10 systems used by UCL TAs</a:t>
            </a:r>
            <a:endParaRPr lang="en-GB" dirty="0"/>
          </a:p>
        </p:txBody>
      </p:sp>
      <p:grpSp>
        <p:nvGrpSpPr>
          <p:cNvPr id="3" name="Group 3"/>
          <p:cNvGrpSpPr/>
          <p:nvPr/>
        </p:nvGrpSpPr>
        <p:grpSpPr>
          <a:xfrm>
            <a:off x="683568" y="1628800"/>
            <a:ext cx="7776864" cy="5112568"/>
            <a:chOff x="1524000" y="1124744"/>
            <a:chExt cx="7080448" cy="5256584"/>
          </a:xfrm>
        </p:grpSpPr>
        <p:graphicFrame>
          <p:nvGraphicFramePr>
            <p:cNvPr id="5" name="Chart 4"/>
            <p:cNvGraphicFramePr/>
            <p:nvPr/>
          </p:nvGraphicFramePr>
          <p:xfrm>
            <a:off x="1524000" y="1397000"/>
            <a:ext cx="7080448" cy="49843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23728" y="1124744"/>
              <a:ext cx="1224136" cy="588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9992" y="2060848"/>
              <a:ext cx="1512168" cy="480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330200" y="908050"/>
            <a:ext cx="8489950" cy="504825"/>
          </a:xfrm>
        </p:spPr>
        <p:txBody>
          <a:bodyPr/>
          <a:lstStyle/>
          <a:p>
            <a:pPr eaLnBrk="1" hangingPunct="1"/>
            <a:r>
              <a:rPr lang="en-GB" smtClean="0"/>
              <a:t>Some of the tools UCL TAs use</a:t>
            </a:r>
          </a:p>
        </p:txBody>
      </p:sp>
      <p:sp>
        <p:nvSpPr>
          <p:cNvPr id="7171" name="Content Placeholder 4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168775" cy="46085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1100" b="1" smtClean="0"/>
              <a:t>UCL admin and financial systems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Portico – student information service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Financial Information System (FIS) - financial data and management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Timetabling/CMIS - room bookings and timetabling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Service in Partnership (SiP) – HR forms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Rome - online recruitment 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Web content management (silva)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Scanners – being piloted as attendance checks for Points-Based Immigration System (PBIS)</a:t>
            </a:r>
          </a:p>
          <a:p>
            <a:pPr eaLnBrk="1" hangingPunct="1">
              <a:buFontTx/>
              <a:buNone/>
            </a:pPr>
            <a:r>
              <a:rPr lang="en-GB" sz="1100" b="1" smtClean="0"/>
              <a:t>UCL teaching and learning systems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Moodle - e–learning environment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Turnitin – plagiarism detection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Lecturecast – automated lecture recording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Opinio - web-based surveys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My Portfolio – staff and student e-portfolio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Electronic Voting Systems (EVS) – audience response 'clickers'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Wiki – collaborative web pages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Blackboard Collaborate – virtual classroom</a:t>
            </a:r>
          </a:p>
        </p:txBody>
      </p:sp>
      <p:sp>
        <p:nvSpPr>
          <p:cNvPr id="7172" name="Content Placeholder 5"/>
          <p:cNvSpPr>
            <a:spLocks noGrp="1"/>
          </p:cNvSpPr>
          <p:nvPr>
            <p:ph sz="half" idx="2"/>
          </p:nvPr>
        </p:nvSpPr>
        <p:spPr>
          <a:xfrm>
            <a:off x="4651375" y="1557338"/>
            <a:ext cx="4313238" cy="46085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1100" b="1" smtClean="0"/>
              <a:t>Communication and networking tools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Email – inefficient way of contacting students? 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Facebook– seen mainly as a communication tool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Phone Text messaging – no UCL service but a strong demand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Messenger - text messaging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Skype – video conferencing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Linkedin – professional networking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Blogs – UCLWordpress service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Twitter –how to use in HE? 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YouTube – online videos</a:t>
            </a:r>
          </a:p>
          <a:p>
            <a:pPr eaLnBrk="1" hangingPunct="1">
              <a:buFontTx/>
              <a:buNone/>
            </a:pPr>
            <a:r>
              <a:rPr lang="en-GB" sz="1100" b="1" smtClean="0"/>
              <a:t>Productivity tools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MS Office – Word, Excel, PP, Acrobat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Dreamweaver – web page development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Etherpad – collaborative note taking 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Evernote – stores notes, photos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Google docs – share web documents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Google analytics – web usage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UCL Dropbox – exchange large files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Dropbox – web-based online storage</a:t>
            </a:r>
          </a:p>
          <a:p>
            <a:pPr eaLnBrk="1" hangingPunct="1">
              <a:buFontTx/>
              <a:buNone/>
            </a:pPr>
            <a:r>
              <a:rPr lang="en-GB" sz="1100" b="1" smtClean="0"/>
              <a:t>Marketing and events management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Eventbrite – events management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Find a Masters – marketing 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Oxboffice – ticketing service </a:t>
            </a:r>
          </a:p>
          <a:p>
            <a:pPr eaLnBrk="1" hangingPunct="1">
              <a:buFontTx/>
              <a:buNone/>
            </a:pPr>
            <a:r>
              <a:rPr lang="en-GB" sz="1100" smtClean="0"/>
              <a:t> Google Adwords – online advertising</a:t>
            </a:r>
          </a:p>
        </p:txBody>
      </p:sp>
      <p:sp>
        <p:nvSpPr>
          <p:cNvPr id="7" name="32-Point Star 6"/>
          <p:cNvSpPr/>
          <p:nvPr/>
        </p:nvSpPr>
        <p:spPr>
          <a:xfrm rot="1599119">
            <a:off x="6176963" y="196850"/>
            <a:ext cx="1296987" cy="1150938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40+ tools</a:t>
            </a:r>
          </a:p>
        </p:txBody>
      </p:sp>
      <p:sp>
        <p:nvSpPr>
          <p:cNvPr id="8" name="Rectangle 7"/>
          <p:cNvSpPr/>
          <p:nvPr/>
        </p:nvSpPr>
        <p:spPr>
          <a:xfrm>
            <a:off x="468313" y="5732463"/>
            <a:ext cx="3816350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chemeClr val="tx1"/>
                </a:solidFill>
              </a:rPr>
              <a:t>“It is almost impossible for busy academic staff to stay up to date” (</a:t>
            </a:r>
            <a:r>
              <a:rPr lang="en-GB" sz="1400" b="1" dirty="0" err="1">
                <a:solidFill>
                  <a:schemeClr val="tx1"/>
                </a:solidFill>
              </a:rPr>
              <a:t>SLiDA</a:t>
            </a:r>
            <a:r>
              <a:rPr lang="en-GB" sz="1400" b="1" dirty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Who looks after all this in your departments?</a:t>
            </a:r>
          </a:p>
          <a:p>
            <a:pPr lvl="1"/>
            <a:r>
              <a:rPr lang="en-GB" b="1" dirty="0" smtClean="0"/>
              <a:t>Academics</a:t>
            </a:r>
          </a:p>
          <a:p>
            <a:pPr lvl="1"/>
            <a:r>
              <a:rPr lang="en-GB" b="1" dirty="0" smtClean="0"/>
              <a:t>Administrators</a:t>
            </a:r>
          </a:p>
          <a:p>
            <a:pPr lvl="1"/>
            <a:r>
              <a:rPr lang="en-GB" b="1" dirty="0" err="1" smtClean="0"/>
              <a:t>Postgrads</a:t>
            </a:r>
            <a:endParaRPr lang="en-GB" b="1" dirty="0" smtClean="0"/>
          </a:p>
          <a:p>
            <a:pPr lvl="1"/>
            <a:r>
              <a:rPr lang="en-GB" b="1" dirty="0" smtClean="0"/>
              <a:t>Someone else?</a:t>
            </a:r>
            <a:endParaRPr lang="en-GB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3 CMALT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How can we support staff to develop these digital literacies and practices?</a:t>
            </a:r>
            <a:endParaRPr lang="en-GB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Training</a:t>
            </a:r>
          </a:p>
          <a:p>
            <a:r>
              <a:rPr lang="en-GB" dirty="0" smtClean="0"/>
              <a:t>Documentation (Handbooks, baselines)</a:t>
            </a:r>
          </a:p>
          <a:p>
            <a:r>
              <a:rPr lang="en-GB" dirty="0" smtClean="0"/>
              <a:t>Communities of practice</a:t>
            </a:r>
          </a:p>
          <a:p>
            <a:r>
              <a:rPr lang="en-GB" dirty="0" smtClean="0"/>
              <a:t>Certification</a:t>
            </a:r>
          </a:p>
          <a:p>
            <a:r>
              <a:rPr lang="en-GB" dirty="0" smtClean="0"/>
              <a:t>Integration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6840760" cy="576734"/>
          </a:xfrm>
        </p:spPr>
        <p:txBody>
          <a:bodyPr/>
          <a:lstStyle/>
          <a:p>
            <a:r>
              <a:rPr lang="en-GB" dirty="0" smtClean="0"/>
              <a:t>TA Handbook – shared knowledge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8514025" cy="530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0952" y="629816"/>
            <a:ext cx="8229600" cy="1143000"/>
          </a:xfrm>
        </p:spPr>
        <p:txBody>
          <a:bodyPr/>
          <a:lstStyle/>
          <a:p>
            <a:pPr algn="l"/>
            <a:r>
              <a:rPr lang="en-GB" b="1" dirty="0" smtClean="0"/>
              <a:t>What is CMALT?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Portfolio providing external accreditation via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UCL training programme (Feb – July)</a:t>
            </a:r>
          </a:p>
          <a:p>
            <a:r>
              <a:rPr lang="en-GB" dirty="0" smtClean="0"/>
              <a:t>A chance to learn about, share and implement good practice in the wide range of technologies that support our students’ teaching and learning.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60848"/>
            <a:ext cx="2043683" cy="100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187450" y="447675"/>
            <a:ext cx="804863" cy="785813"/>
          </a:xfrm>
          <a:prstGeom prst="ellipse">
            <a:avLst/>
          </a:prstGeom>
          <a:solidFill>
            <a:srgbClr val="008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Autofit/>
          </a:bodyPr>
          <a:lstStyle/>
          <a:p>
            <a:r>
              <a:rPr lang="en-GB" dirty="0" smtClean="0"/>
              <a:t>A national peer-based professional accreditation scheme developed by the Association for Learning Technology</a:t>
            </a:r>
          </a:p>
          <a:p>
            <a:r>
              <a:rPr lang="en-US" dirty="0" smtClean="0"/>
              <a:t>Reflective portfolio of c 3,000 words, demonstrating knowledge in four core areas</a:t>
            </a:r>
          </a:p>
          <a:p>
            <a:r>
              <a:rPr lang="en-GB" dirty="0" smtClean="0"/>
              <a:t>UCL programme of sessions over 6 months supporting each section of the portfolio</a:t>
            </a:r>
            <a:endParaRPr lang="en-US" dirty="0" smtClean="0"/>
          </a:p>
          <a:p>
            <a:r>
              <a:rPr lang="en-GB" dirty="0" smtClean="0"/>
              <a:t>Groups and mentors</a:t>
            </a:r>
          </a:p>
        </p:txBody>
      </p:sp>
      <p:sp>
        <p:nvSpPr>
          <p:cNvPr id="4" name="Oval 3"/>
          <p:cNvSpPr/>
          <p:nvPr/>
        </p:nvSpPr>
        <p:spPr>
          <a:xfrm>
            <a:off x="1187450" y="447675"/>
            <a:ext cx="804863" cy="785813"/>
          </a:xfrm>
          <a:prstGeom prst="ellipse">
            <a:avLst/>
          </a:prstGeom>
          <a:solidFill>
            <a:srgbClr val="008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321296" y="476672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en-US" sz="4000" b="1" dirty="0" smtClean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CMALT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UCL CMALT Programme Structure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1628800"/>
            <a:ext cx="64807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Monthly workshop sessions </a:t>
            </a:r>
            <a:r>
              <a:rPr lang="en-GB" sz="2000" dirty="0" smtClean="0"/>
              <a:t>covering each section of the portfolio</a:t>
            </a:r>
          </a:p>
          <a:p>
            <a:endParaRPr lang="en-GB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/>
              <a:t>Getting Started </a:t>
            </a:r>
            <a:r>
              <a:rPr lang="en-GB" sz="2000" dirty="0" smtClean="0"/>
              <a:t>- Feb</a:t>
            </a:r>
            <a:endParaRPr lang="en-GB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/>
              <a:t>Operational Issues and Technical Knowledge  </a:t>
            </a:r>
            <a:r>
              <a:rPr lang="en-GB" sz="2000" dirty="0" smtClean="0"/>
              <a:t>- March</a:t>
            </a:r>
            <a:endParaRPr lang="en-GB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/>
              <a:t>Teaching, Learning and Assessment Processes </a:t>
            </a:r>
            <a:r>
              <a:rPr lang="en-GB" sz="2000" dirty="0" smtClean="0"/>
              <a:t>- April </a:t>
            </a:r>
            <a:endParaRPr lang="en-GB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/>
              <a:t>The Wider Context </a:t>
            </a:r>
            <a:r>
              <a:rPr lang="en-GB" sz="2000" dirty="0" smtClean="0"/>
              <a:t>- May</a:t>
            </a:r>
            <a:endParaRPr lang="en-GB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/>
              <a:t>Communication and Working with Others </a:t>
            </a:r>
            <a:r>
              <a:rPr lang="en-GB" sz="2000" dirty="0" smtClean="0"/>
              <a:t>- June</a:t>
            </a:r>
            <a:endParaRPr lang="en-GB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/>
              <a:t>Specialist Topic presentations by CMALT </a:t>
            </a:r>
            <a:r>
              <a:rPr lang="en-GB" sz="2000" dirty="0" smtClean="0"/>
              <a:t>participants - July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259632" y="5457998"/>
            <a:ext cx="6336704" cy="923330"/>
          </a:xfrm>
          <a:prstGeom prst="rect">
            <a:avLst/>
          </a:prstGeom>
          <a:solidFill>
            <a:srgbClr val="008000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Presentations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Group discussions with mentor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Time to write up notes</a:t>
            </a:r>
            <a:endParaRPr lang="en-GB" b="1" dirty="0"/>
          </a:p>
        </p:txBody>
      </p:sp>
      <p:sp>
        <p:nvSpPr>
          <p:cNvPr id="5" name="Oval 4"/>
          <p:cNvSpPr/>
          <p:nvPr/>
        </p:nvSpPr>
        <p:spPr>
          <a:xfrm>
            <a:off x="1187450" y="447675"/>
            <a:ext cx="804863" cy="785813"/>
          </a:xfrm>
          <a:prstGeom prst="ellipse">
            <a:avLst/>
          </a:prstGeom>
          <a:solidFill>
            <a:srgbClr val="008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22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844824"/>
            <a:ext cx="8489950" cy="3457575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It takes about six months from start to submission and it takes around 25-35 hours in all to complete including around 15 hours contact time. </a:t>
            </a:r>
            <a:endParaRPr lang="en-US" dirty="0" smtClean="0"/>
          </a:p>
          <a:p>
            <a:r>
              <a:rPr lang="en-GB" dirty="0" smtClean="0"/>
              <a:t>68 have now participated, 46 completed</a:t>
            </a:r>
          </a:p>
          <a:p>
            <a:pPr lvl="1"/>
            <a:r>
              <a:rPr lang="en-GB" dirty="0" smtClean="0"/>
              <a:t>TA and academic colleagues (UCL E-Learning Champions)</a:t>
            </a:r>
          </a:p>
          <a:p>
            <a:pPr lvl="1"/>
            <a:r>
              <a:rPr lang="en-GB" dirty="0" smtClean="0"/>
              <a:t>Support staff</a:t>
            </a:r>
          </a:p>
          <a:p>
            <a:pPr lvl="1"/>
            <a:r>
              <a:rPr lang="en-GB" dirty="0" err="1" smtClean="0"/>
              <a:t>IoE</a:t>
            </a:r>
            <a:r>
              <a:rPr lang="en-GB" dirty="0" smtClean="0"/>
              <a:t> colleagues</a:t>
            </a:r>
          </a:p>
          <a:p>
            <a:r>
              <a:rPr lang="en-GB" dirty="0" smtClean="0"/>
              <a:t>26 submissions, 17 passed (8 referrals)</a:t>
            </a:r>
          </a:p>
          <a:p>
            <a:pPr lvl="1"/>
            <a:endParaRPr lang="en-GB" dirty="0" smtClean="0"/>
          </a:p>
          <a:p>
            <a:pPr lvl="1">
              <a:buNone/>
            </a:pPr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187450" y="447675"/>
            <a:ext cx="804863" cy="785813"/>
          </a:xfrm>
          <a:prstGeom prst="ellipse">
            <a:avLst/>
          </a:prstGeom>
          <a:solidFill>
            <a:srgbClr val="008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rgbClr val="008000"/>
                </a:solidFill>
              </a:rPr>
              <a:t>Three cohorts 2012-2014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First CMALT coho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502786" cy="4608512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1187450" y="447675"/>
            <a:ext cx="804863" cy="785813"/>
          </a:xfrm>
          <a:prstGeom prst="ellipse">
            <a:avLst/>
          </a:prstGeom>
          <a:solidFill>
            <a:srgbClr val="008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algn="l" eaLnBrk="1" hangingPunct="1"/>
            <a:r>
              <a:rPr lang="en-GB" b="1" dirty="0" smtClean="0">
                <a:solidFill>
                  <a:srgbClr val="008000"/>
                </a:solidFill>
              </a:rPr>
              <a:t>        First success!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/>
          <p:cNvCxnSpPr/>
          <p:nvPr/>
        </p:nvCxnSpPr>
        <p:spPr>
          <a:xfrm flipH="1" flipV="1">
            <a:off x="5444882" y="2060848"/>
            <a:ext cx="1287358" cy="1800200"/>
          </a:xfrm>
          <a:prstGeom prst="straightConnector1">
            <a:avLst/>
          </a:prstGeom>
          <a:ln w="44450">
            <a:headEnd type="triangle" w="lg" len="lg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29816"/>
            <a:ext cx="8229600" cy="1143000"/>
          </a:xfrm>
        </p:spPr>
        <p:txBody>
          <a:bodyPr/>
          <a:lstStyle/>
          <a:p>
            <a:r>
              <a:rPr lang="en-GB" dirty="0" smtClean="0"/>
              <a:t>Constructing responses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275856" y="1700808"/>
            <a:ext cx="32921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Description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GB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did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Write in first person</a:t>
            </a:r>
            <a:endParaRPr lang="en-GB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6165" y="3717032"/>
            <a:ext cx="379783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Evidence</a:t>
            </a:r>
            <a:endParaRPr lang="en-GB" sz="3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Certificates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Reports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Screen shots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Links to online material</a:t>
            </a:r>
          </a:p>
          <a:p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594" y="3742782"/>
            <a:ext cx="4765279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Reflection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it meant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you learnt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How you might do it differently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403648" y="2060848"/>
            <a:ext cx="1800200" cy="1800200"/>
          </a:xfrm>
          <a:prstGeom prst="straightConnector1">
            <a:avLst/>
          </a:prstGeom>
          <a:ln w="44450">
            <a:headEnd type="triangle" w="lg" len="lg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303748" y="4077072"/>
            <a:ext cx="3042417" cy="0"/>
          </a:xfrm>
          <a:prstGeom prst="straightConnector1">
            <a:avLst/>
          </a:prstGeom>
          <a:ln w="44450">
            <a:headEnd type="triangle" w="lg" len="lg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187450" y="447675"/>
            <a:ext cx="804863" cy="785813"/>
          </a:xfrm>
          <a:prstGeom prst="ellipse">
            <a:avLst/>
          </a:prstGeom>
          <a:solidFill>
            <a:srgbClr val="008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16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4 E-learning Champions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UCL Champions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700808"/>
            <a:ext cx="8489950" cy="345757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dirty="0" smtClean="0"/>
              <a:t>For each department/division</a:t>
            </a:r>
          </a:p>
          <a:p>
            <a:r>
              <a:rPr lang="en-GB" dirty="0" smtClean="0"/>
              <a:t>Academic champion</a:t>
            </a:r>
          </a:p>
          <a:p>
            <a:r>
              <a:rPr lang="en-GB" dirty="0" smtClean="0"/>
              <a:t>Admin/support champion </a:t>
            </a:r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r>
              <a:rPr lang="en-GB" b="1" dirty="0" smtClean="0"/>
              <a:t>                              130 Champions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Links to </a:t>
            </a:r>
            <a:r>
              <a:rPr lang="en-GB" b="1" dirty="0" smtClean="0"/>
              <a:t>UCL Teaching Administrators Forum </a:t>
            </a:r>
            <a:r>
              <a:rPr lang="en-GB" dirty="0" smtClean="0"/>
              <a:t>(200 members) and </a:t>
            </a:r>
            <a:r>
              <a:rPr lang="en-GB" b="1" dirty="0" smtClean="0"/>
              <a:t>CMALT </a:t>
            </a:r>
            <a:r>
              <a:rPr lang="en-GB" dirty="0" smtClean="0"/>
              <a:t>(E-learning certification)</a:t>
            </a:r>
            <a:endParaRPr lang="en-GB" dirty="0"/>
          </a:p>
        </p:txBody>
      </p:sp>
      <p:pic>
        <p:nvPicPr>
          <p:cNvPr id="2050" name="Picture 2" descr="C:\Documents and Settings\Clive Young\Local Settings\Temporary Internet Files\Content.IE5\ZVD339GB\MC900436237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4615" y="1825282"/>
            <a:ext cx="3355751" cy="164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role of the champions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844824"/>
            <a:ext cx="8489950" cy="3457575"/>
          </a:xfrm>
        </p:spPr>
        <p:txBody>
          <a:bodyPr>
            <a:noAutofit/>
          </a:bodyPr>
          <a:lstStyle/>
          <a:p>
            <a:r>
              <a:rPr lang="en-GB" sz="2800" dirty="0" smtClean="0"/>
              <a:t>Build a network of departmental e-learning champions</a:t>
            </a:r>
          </a:p>
          <a:p>
            <a:r>
              <a:rPr lang="en-GB" sz="2800" dirty="0" smtClean="0"/>
              <a:t>Develop departmental e-learning statements highlighting support needs.</a:t>
            </a:r>
            <a:endParaRPr lang="en-GB" sz="2400" dirty="0" smtClean="0"/>
          </a:p>
          <a:p>
            <a:pPr lvl="1"/>
            <a:r>
              <a:rPr lang="en-GB" sz="2400" dirty="0" smtClean="0"/>
              <a:t>Work with ELE and CALT to support development.</a:t>
            </a:r>
          </a:p>
          <a:p>
            <a:pPr lvl="1"/>
            <a:r>
              <a:rPr lang="en-GB" sz="2400" dirty="0" smtClean="0"/>
              <a:t>Measure and review departmental e-learning provision periodically, feeding back into departmental and central quality frameworks.</a:t>
            </a:r>
            <a:endParaRPr lang="en-GB" dirty="0" smtClean="0"/>
          </a:p>
          <a:p>
            <a:r>
              <a:rPr lang="en-GB" sz="2800" dirty="0" smtClean="0"/>
              <a:t>Identify and help disseminate good local, UCL and sector-wide practice, and support local events and networks. </a:t>
            </a:r>
          </a:p>
          <a:p>
            <a:pPr lvl="1">
              <a:buNone/>
            </a:pP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0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48303">
            <a:off x="3862242" y="627923"/>
            <a:ext cx="3881723" cy="561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Newsletters</a:t>
            </a:r>
            <a:endParaRPr lang="en-GB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Priorities -&gt; Projects</a:t>
            </a:r>
            <a:endParaRPr lang="en-US" dirty="0"/>
          </a:p>
        </p:txBody>
      </p:sp>
      <p:pic>
        <p:nvPicPr>
          <p:cNvPr id="3074" name="Picture 2" descr="http://blogs.ucl.ac.uk/ele/files/2013/03/Champions_prioriti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0135" y="1818298"/>
            <a:ext cx="4953000" cy="4029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Special Interest Groups (SIGs)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GB" b="1" dirty="0" smtClean="0"/>
              <a:t>Assessment and Feedback </a:t>
            </a:r>
            <a:r>
              <a:rPr lang="en-GB" dirty="0" smtClean="0"/>
              <a:t>(next...</a:t>
            </a:r>
            <a:r>
              <a:rPr lang="en-GB" dirty="0" err="1" smtClean="0"/>
              <a:t>Turnitin</a:t>
            </a:r>
            <a:r>
              <a:rPr lang="en-GB" dirty="0" smtClean="0"/>
              <a:t>)</a:t>
            </a:r>
          </a:p>
          <a:p>
            <a:r>
              <a:rPr lang="en-GB" b="1" dirty="0" smtClean="0"/>
              <a:t>Media and Video </a:t>
            </a:r>
            <a:r>
              <a:rPr lang="en-GB" dirty="0" smtClean="0"/>
              <a:t>(next ... July 10 Video ‘</a:t>
            </a:r>
            <a:r>
              <a:rPr lang="en-GB" dirty="0" err="1" smtClean="0"/>
              <a:t>Masterclass</a:t>
            </a:r>
            <a:r>
              <a:rPr lang="en-GB" dirty="0" smtClean="0"/>
              <a:t>’)</a:t>
            </a:r>
          </a:p>
          <a:p>
            <a:r>
              <a:rPr lang="en-GB" b="1" dirty="0" smtClean="0"/>
              <a:t>Digital literacies - </a:t>
            </a:r>
            <a:r>
              <a:rPr lang="en-GB" dirty="0" smtClean="0"/>
              <a:t>survey</a:t>
            </a:r>
          </a:p>
          <a:p>
            <a:r>
              <a:rPr lang="en-GB" b="1" dirty="0" smtClean="0"/>
              <a:t>Others?</a:t>
            </a:r>
            <a:endParaRPr lang="en-US" b="1" dirty="0"/>
          </a:p>
        </p:txBody>
      </p:sp>
      <p:pic>
        <p:nvPicPr>
          <p:cNvPr id="40962" name="Picture 2" descr="http://blogs.ucl.ac.uk/ele/files/2013/11/video-sig-opportunities-26Nov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25" y="1600200"/>
            <a:ext cx="3876675" cy="4410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http://farm1.staticflickr.com/92/246302724_711cf811fe_b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609600" y="-457200"/>
            <a:ext cx="9753600" cy="7315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45951" y="5661248"/>
            <a:ext cx="5694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Why is it </a:t>
            </a:r>
            <a:r>
              <a:rPr lang="en-GB" sz="3200" b="1" u="sng" dirty="0" smtClean="0"/>
              <a:t>important</a:t>
            </a:r>
            <a:r>
              <a:rPr lang="en-GB" sz="3200" b="1" dirty="0" smtClean="0"/>
              <a:t> to UCL? </a:t>
            </a:r>
            <a:endParaRPr lang="en-GB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57700" y="6488668"/>
            <a:ext cx="5686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http://www.flickr.com/photos/stevecadman/246302724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Network of ‘change agents’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3429000"/>
            <a:ext cx="5537944" cy="2880867"/>
          </a:xfrm>
        </p:spPr>
        <p:txBody>
          <a:bodyPr/>
          <a:lstStyle/>
          <a:p>
            <a:pPr>
              <a:buNone/>
            </a:pPr>
            <a:endParaRPr lang="en-GB" sz="2000" dirty="0" smtClean="0"/>
          </a:p>
          <a:p>
            <a:r>
              <a:rPr lang="en-GB" sz="2000" dirty="0" smtClean="0"/>
              <a:t>Self- identified group</a:t>
            </a:r>
          </a:p>
          <a:p>
            <a:r>
              <a:rPr lang="en-GB" sz="2000" dirty="0" smtClean="0"/>
              <a:t>200+ individuals across the whole campus</a:t>
            </a:r>
          </a:p>
          <a:p>
            <a:r>
              <a:rPr lang="en-GB" sz="2000" dirty="0" smtClean="0"/>
              <a:t>Community of practice </a:t>
            </a:r>
          </a:p>
          <a:p>
            <a:r>
              <a:rPr lang="en-GB" sz="2000" dirty="0" smtClean="0"/>
              <a:t>Close support for our academics</a:t>
            </a:r>
          </a:p>
          <a:p>
            <a:r>
              <a:rPr lang="en-GB" sz="2000" dirty="0" smtClean="0"/>
              <a:t>Support change e.g. Moodle 2</a:t>
            </a:r>
          </a:p>
          <a:p>
            <a:r>
              <a:rPr lang="en-GB" sz="2000" dirty="0" smtClean="0"/>
              <a:t>Committed to improvement</a:t>
            </a:r>
          </a:p>
          <a:p>
            <a:r>
              <a:rPr lang="en-GB" sz="2000" dirty="0" smtClean="0"/>
              <a:t>Information source</a:t>
            </a:r>
          </a:p>
          <a:p>
            <a:endParaRPr lang="en-GB" sz="2000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4404876" cy="213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Helping to bridge the chasm by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  <p:pic>
        <p:nvPicPr>
          <p:cNvPr id="54274" name="Picture 2" descr="http://farm2.staticflickr.com/1092/1342355056_4f0a9f5560_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36912"/>
            <a:ext cx="6524625" cy="2314575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3059832" y="3861048"/>
            <a:ext cx="2880320" cy="432048"/>
          </a:xfrm>
          <a:prstGeom prst="rightArrow">
            <a:avLst/>
          </a:prstGeom>
          <a:gradFill flip="none" rotWithShape="1">
            <a:gsLst>
              <a:gs pos="0">
                <a:schemeClr val="bg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driver for transformative change </a:t>
            </a:r>
            <a:endParaRPr lang="en-GB" dirty="0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607695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6021288"/>
            <a:ext cx="8494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/>
              <a:t>MIT 90s transformational model</a:t>
            </a:r>
          </a:p>
          <a:p>
            <a:r>
              <a:rPr lang="en-GB" sz="1400" dirty="0" smtClean="0"/>
              <a:t>http://iltinfe.files.wordpress.com/2011/04/000897_managing_it-a_planning_tool_for_senior_managers.pdf</a:t>
            </a:r>
            <a:endParaRPr lang="en-GB" sz="1400" dirty="0"/>
          </a:p>
        </p:txBody>
      </p:sp>
      <p:sp>
        <p:nvSpPr>
          <p:cNvPr id="7" name="Right Arrow 6"/>
          <p:cNvSpPr/>
          <p:nvPr/>
        </p:nvSpPr>
        <p:spPr>
          <a:xfrm rot="16200000">
            <a:off x="6048164" y="3753036"/>
            <a:ext cx="1656184" cy="432048"/>
          </a:xfrm>
          <a:prstGeom prst="rightArrow">
            <a:avLst/>
          </a:prstGeom>
          <a:gradFill flip="none" rotWithShape="1">
            <a:gsLst>
              <a:gs pos="0">
                <a:schemeClr val="bg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89950" cy="3457575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GB" dirty="0" smtClean="0"/>
              <a:t>Identify, actively </a:t>
            </a:r>
            <a:r>
              <a:rPr lang="en-GB" b="1" dirty="0" smtClean="0"/>
              <a:t>network and develop professional staff </a:t>
            </a:r>
            <a:r>
              <a:rPr lang="en-GB" dirty="0" smtClean="0"/>
              <a:t>supporting teaching and learning locally and publicly acknowledge their value to the overall mission, including them in strategic and local planning. </a:t>
            </a:r>
          </a:p>
          <a:p>
            <a:pPr marL="342900" lvl="1" indent="-342900">
              <a:buFontTx/>
              <a:buChar char="•"/>
            </a:pPr>
            <a:r>
              <a:rPr lang="en-GB" dirty="0" smtClean="0"/>
              <a:t>Actively encourage and </a:t>
            </a:r>
            <a:r>
              <a:rPr lang="en-GB" b="1" dirty="0" smtClean="0"/>
              <a:t>support collaboration </a:t>
            </a:r>
            <a:r>
              <a:rPr lang="en-GB" dirty="0" smtClean="0"/>
              <a:t>between professional staff based in departments and those based in central divisions and the collaboration between academic/teaching staff, professional staff and students.</a:t>
            </a:r>
          </a:p>
          <a:p>
            <a:pPr marL="342900" lvl="1" indent="-342900">
              <a:buFontTx/>
              <a:buChar char="•"/>
            </a:pPr>
            <a:r>
              <a:rPr lang="en-GB" b="1" dirty="0" smtClean="0"/>
              <a:t>Research actual use</a:t>
            </a:r>
            <a:r>
              <a:rPr lang="en-GB" dirty="0" smtClean="0"/>
              <a:t>: workflows, practices, policies, roles (academic and support staff), standard operating procedures etc. </a:t>
            </a:r>
          </a:p>
          <a:p>
            <a:pPr marL="342900" lvl="1" indent="-342900">
              <a:buFontTx/>
              <a:buChar char="•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30200" y="908050"/>
            <a:ext cx="8489950" cy="576263"/>
          </a:xfrm>
        </p:spPr>
        <p:txBody>
          <a:bodyPr/>
          <a:lstStyle/>
          <a:p>
            <a:pPr eaLnBrk="1" hangingPunct="1"/>
            <a:r>
              <a:rPr lang="en-GB" dirty="0" smtClean="0"/>
              <a:t>Beyond UCL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30200" y="1700213"/>
            <a:ext cx="8634288" cy="4465637"/>
          </a:xfrm>
        </p:spPr>
        <p:txBody>
          <a:bodyPr/>
          <a:lstStyle/>
          <a:p>
            <a:pPr eaLnBrk="1" hangingPunct="1"/>
            <a:r>
              <a:rPr lang="en-GB" dirty="0" smtClean="0"/>
              <a:t>Not really about ‘teaching administrators’</a:t>
            </a:r>
          </a:p>
          <a:p>
            <a:r>
              <a:rPr lang="en-GB" dirty="0" smtClean="0"/>
              <a:t>May be academics / teaching assistants / postgraduate students etc</a:t>
            </a:r>
          </a:p>
          <a:p>
            <a:r>
              <a:rPr lang="en-GB" dirty="0" smtClean="0"/>
              <a:t>Roles usually hybrid</a:t>
            </a:r>
          </a:p>
          <a:p>
            <a:pPr eaLnBrk="1" hangingPunct="1"/>
            <a:r>
              <a:rPr lang="en-GB" dirty="0" smtClean="0"/>
              <a:t>Staff development for strategic change?</a:t>
            </a:r>
          </a:p>
          <a:p>
            <a:pPr eaLnBrk="1" hangingPunct="1"/>
            <a:r>
              <a:rPr lang="en-GB" dirty="0" smtClean="0"/>
              <a:t>What training / support? CMALT?</a:t>
            </a:r>
          </a:p>
          <a:p>
            <a:pPr eaLnBrk="1" hangingPunct="1"/>
            <a:r>
              <a:rPr lang="en-GB" dirty="0" smtClean="0"/>
              <a:t>Networking</a:t>
            </a:r>
          </a:p>
          <a:p>
            <a:pPr eaLnBrk="1" hangingPunct="1"/>
            <a:r>
              <a:rPr lang="en-GB" smtClean="0"/>
              <a:t>Ownership</a:t>
            </a:r>
            <a:endParaRPr lang="en-GB" dirty="0" smtClean="0"/>
          </a:p>
          <a:p>
            <a:pPr eaLnBrk="1" hangingPunct="1"/>
            <a:endParaRPr lang="en-GB" sz="2000" b="1" dirty="0" smtClean="0"/>
          </a:p>
          <a:p>
            <a:pPr eaLnBrk="1" hangingPunct="1"/>
            <a:endParaRPr lang="en-GB" b="1" dirty="0" smtClean="0"/>
          </a:p>
          <a:p>
            <a:pPr eaLnBrk="1" hangingPunct="1"/>
            <a:endParaRPr lang="en-GB" dirty="0" smtClean="0"/>
          </a:p>
        </p:txBody>
      </p:sp>
      <p:pic>
        <p:nvPicPr>
          <p:cNvPr id="4" name="Picture 4" descr="IMG_1029extract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289550" y="4314825"/>
            <a:ext cx="38544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5">
      <a:dk1>
        <a:srgbClr val="000000"/>
      </a:dk1>
      <a:lt1>
        <a:srgbClr val="FFFFFF"/>
      </a:lt1>
      <a:dk2>
        <a:srgbClr val="004359"/>
      </a:dk2>
      <a:lt2>
        <a:srgbClr val="808080"/>
      </a:lt2>
      <a:accent1>
        <a:srgbClr val="7FA1AC"/>
      </a:accent1>
      <a:accent2>
        <a:srgbClr val="004359"/>
      </a:accent2>
      <a:accent3>
        <a:srgbClr val="FFFFFF"/>
      </a:accent3>
      <a:accent4>
        <a:srgbClr val="000000"/>
      </a:accent4>
      <a:accent5>
        <a:srgbClr val="C0CDD2"/>
      </a:accent5>
      <a:accent6>
        <a:srgbClr val="003C50"/>
      </a:accent6>
      <a:hlink>
        <a:srgbClr val="459CBD"/>
      </a:hlink>
      <a:folHlink>
        <a:srgbClr val="B25D86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59CBD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</TotalTime>
  <Words>1413</Words>
  <Application>Microsoft Office PowerPoint</Application>
  <PresentationFormat>On-screen Show (4:3)</PresentationFormat>
  <Paragraphs>250</Paragraphs>
  <Slides>42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Custom Design</vt:lpstr>
      <vt:lpstr>Staff development and learning technology - working with the new change agents  </vt:lpstr>
      <vt:lpstr>Overview – 4 parts</vt:lpstr>
      <vt:lpstr>Part 1 The importance of teaching administrators</vt:lpstr>
      <vt:lpstr>PowerPoint Presentation</vt:lpstr>
      <vt:lpstr>Context: ‘change’ in e-learning</vt:lpstr>
      <vt:lpstr>The human side of change – Rogers (1962)</vt:lpstr>
      <vt:lpstr>Crossing the chasm</vt:lpstr>
      <vt:lpstr>Did UCL cross the chasm in 2010?</vt:lpstr>
      <vt:lpstr>Who are teaching administrators at UCL?</vt:lpstr>
      <vt:lpstr>PowerPoint Presentation</vt:lpstr>
      <vt:lpstr>Changing technologies, changing identities</vt:lpstr>
      <vt:lpstr>Pause</vt:lpstr>
      <vt:lpstr>Part 2 the Digital Department</vt:lpstr>
      <vt:lpstr>The Digital Department project</vt:lpstr>
      <vt:lpstr>Started with a review of current practices </vt:lpstr>
      <vt:lpstr>Top 10 systems used by UCL TAs</vt:lpstr>
      <vt:lpstr>Some of the tools UCL TAs use</vt:lpstr>
      <vt:lpstr>Pause</vt:lpstr>
      <vt:lpstr>Part 3 CMALT</vt:lpstr>
      <vt:lpstr>Problem</vt:lpstr>
      <vt:lpstr>Development</vt:lpstr>
      <vt:lpstr>TA Handbook – shared knowledge</vt:lpstr>
      <vt:lpstr>What is CMALT?</vt:lpstr>
      <vt:lpstr>PowerPoint Presentation</vt:lpstr>
      <vt:lpstr>UCL CMALT Programme Structure</vt:lpstr>
      <vt:lpstr>Three cohorts 2012-2014</vt:lpstr>
      <vt:lpstr>        First success!   </vt:lpstr>
      <vt:lpstr>Constructing responses</vt:lpstr>
      <vt:lpstr>Part 4 E-learning Champions</vt:lpstr>
      <vt:lpstr>UCL Champions</vt:lpstr>
      <vt:lpstr>The role of the champions</vt:lpstr>
      <vt:lpstr>PowerPoint Presentation</vt:lpstr>
      <vt:lpstr>Newsletters</vt:lpstr>
      <vt:lpstr>Priorities -&gt; Projects</vt:lpstr>
      <vt:lpstr>Special Interest Groups (SIGs)</vt:lpstr>
      <vt:lpstr>PowerPoint Presentation</vt:lpstr>
      <vt:lpstr>Network of ‘change agents’</vt:lpstr>
      <vt:lpstr>Helping to bridge the chasm by support</vt:lpstr>
      <vt:lpstr>A driver for transformative change </vt:lpstr>
      <vt:lpstr>Some lessons</vt:lpstr>
      <vt:lpstr>Beyond UCL</vt:lpstr>
      <vt:lpstr>Questions?</vt:lpstr>
    </vt:vector>
  </TitlesOfParts>
  <Company>UCL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 Brown</dc:creator>
  <cp:lastModifiedBy>Administrator</cp:lastModifiedBy>
  <cp:revision>20</cp:revision>
  <dcterms:created xsi:type="dcterms:W3CDTF">2005-07-13T12:26:50Z</dcterms:created>
  <dcterms:modified xsi:type="dcterms:W3CDTF">2014-06-03T14:09:18Z</dcterms:modified>
</cp:coreProperties>
</file>